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72" r:id="rId5"/>
    <p:sldId id="275" r:id="rId6"/>
    <p:sldId id="260" r:id="rId7"/>
    <p:sldId id="261" r:id="rId8"/>
    <p:sldId id="277" r:id="rId9"/>
    <p:sldId id="263" r:id="rId10"/>
    <p:sldId id="278" r:id="rId11"/>
    <p:sldId id="265" r:id="rId12"/>
    <p:sldId id="276" r:id="rId13"/>
    <p:sldId id="266" r:id="rId14"/>
    <p:sldId id="267" r:id="rId15"/>
    <p:sldId id="269" r:id="rId16"/>
  </p:sldIdLst>
  <p:sldSz cx="18288000" cy="10287000"/>
  <p:notesSz cx="6858000" cy="9144000"/>
  <p:embeddedFontLst>
    <p:embeddedFont>
      <p:font typeface="Happiness Sans Bold" panose="02000800000000000000" pitchFamily="2" charset="-127"/>
      <p:bold r:id="rId17"/>
    </p:embeddedFont>
    <p:embeddedFont>
      <p:font typeface="Happiness Sans Regular" panose="02000500000000000000" pitchFamily="2" charset="-127"/>
      <p:regular r:id="rId18"/>
    </p:embeddedFont>
    <p:embeddedFont>
      <p:font typeface="Happiness Sans Title" panose="02000A00000000000000" pitchFamily="2" charset="-127"/>
      <p:bold r:id="rId19"/>
    </p:embeddedFont>
    <p:embeddedFont>
      <p:font typeface="Calibri" panose="020F0502020204030204" pitchFamily="34" charset="0"/>
      <p:regular r:id="rId20"/>
      <p:bold r:id="rId21"/>
      <p:italic r:id="rId22"/>
      <p:boldItalic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9" autoAdjust="0"/>
    <p:restoredTop sz="94456" autoAdjust="0"/>
  </p:normalViewPr>
  <p:slideViewPr>
    <p:cSldViewPr>
      <p:cViewPr>
        <p:scale>
          <a:sx n="69" d="100"/>
          <a:sy n="69" d="100"/>
        </p:scale>
        <p:origin x="-264" y="-83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9/29/24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9/29/24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9/29/24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9/29/24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15.png"/><Relationship Id="rId7" Type="http://schemas.openxmlformats.org/officeDocument/2006/relationships/image" Target="../media/image2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15.png"/><Relationship Id="rId7" Type="http://schemas.openxmlformats.org/officeDocument/2006/relationships/image" Target="../media/image3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15.png"/><Relationship Id="rId7" Type="http://schemas.openxmlformats.org/officeDocument/2006/relationships/image" Target="../media/image3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2.png"/><Relationship Id="rId7" Type="http://schemas.openxmlformats.org/officeDocument/2006/relationships/image" Target="../media/image2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15.png"/><Relationship Id="rId7" Type="http://schemas.openxmlformats.org/officeDocument/2006/relationships/image" Target="../media/image2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9525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54200" cy="1854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33800" y="0"/>
            <a:ext cx="1854200" cy="1854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33800" y="7670800"/>
            <a:ext cx="1854200" cy="18542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673100" y="2743200"/>
            <a:ext cx="17386300" cy="3746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5449"/>
              </a:lnSpc>
            </a:pPr>
            <a:r>
              <a:rPr lang="en-US" sz="12300" b="1" i="0" u="none" strike="noStrike">
                <a:solidFill>
                  <a:srgbClr val="FFFFFF"/>
                </a:solidFill>
                <a:latin typeface="Happiness Sans Regular"/>
              </a:rPr>
              <a:t>LG Aimers 5</a:t>
            </a:r>
            <a:r>
              <a:rPr lang="ko-KR" sz="12300" b="1" i="0" u="none" strike="noStrike">
                <a:solidFill>
                  <a:srgbClr val="FFFFFF"/>
                </a:solidFill>
                <a:ea typeface="Happiness Sans Regular"/>
              </a:rPr>
              <a:t>기</a:t>
            </a:r>
          </a:p>
          <a:p>
            <a:pPr lvl="0" algn="l">
              <a:lnSpc>
                <a:spcPct val="95449"/>
              </a:lnSpc>
            </a:pPr>
            <a:r>
              <a:rPr lang="ko-KR" sz="10900" b="1" i="0" u="none" strike="noStrike">
                <a:solidFill>
                  <a:srgbClr val="FFFFFF"/>
                </a:solidFill>
                <a:ea typeface="Happiness Sans Regular"/>
              </a:rPr>
              <a:t>제품</a:t>
            </a:r>
            <a:r>
              <a:rPr lang="en-US" sz="10900" b="1" i="0" u="none" strike="noStrike">
                <a:solidFill>
                  <a:srgbClr val="FFFFFF"/>
                </a:solidFill>
                <a:latin typeface="Happiness Sans Regular"/>
              </a:rPr>
              <a:t> </a:t>
            </a:r>
            <a:r>
              <a:rPr lang="ko-KR" sz="10900" b="1" i="0" u="none" strike="noStrike">
                <a:solidFill>
                  <a:srgbClr val="FFFFFF"/>
                </a:solidFill>
                <a:ea typeface="Happiness Sans Regular"/>
              </a:rPr>
              <a:t>이상</a:t>
            </a:r>
            <a:r>
              <a:rPr lang="en-US" sz="10900" b="1" i="0" u="none" strike="noStrike">
                <a:solidFill>
                  <a:srgbClr val="FFFFFF"/>
                </a:solidFill>
                <a:latin typeface="Happiness Sans Regular"/>
              </a:rPr>
              <a:t> </a:t>
            </a:r>
            <a:r>
              <a:rPr lang="ko-KR" sz="10900" b="1" i="0" u="none" strike="noStrike">
                <a:solidFill>
                  <a:srgbClr val="FFFFFF"/>
                </a:solidFill>
                <a:ea typeface="Happiness Sans Regular"/>
              </a:rPr>
              <a:t>여부</a:t>
            </a:r>
            <a:r>
              <a:rPr lang="en-US" sz="10900" b="1" i="0" u="none" strike="noStrike">
                <a:solidFill>
                  <a:srgbClr val="FFFFFF"/>
                </a:solidFill>
                <a:latin typeface="Happiness Sans Regular"/>
              </a:rPr>
              <a:t> </a:t>
            </a:r>
            <a:r>
              <a:rPr lang="ko-KR" sz="10900" b="1" i="0" u="none" strike="noStrike">
                <a:solidFill>
                  <a:srgbClr val="FFFFFF"/>
                </a:solidFill>
                <a:ea typeface="Happiness Sans Regular"/>
              </a:rPr>
              <a:t>판별</a:t>
            </a:r>
            <a:r>
              <a:rPr lang="en-US" sz="10900" b="1" i="0" u="none" strike="noStrike">
                <a:solidFill>
                  <a:srgbClr val="FFFFFF"/>
                </a:solidFill>
                <a:latin typeface="Happiness Sans Regular"/>
              </a:rPr>
              <a:t> </a:t>
            </a:r>
            <a:r>
              <a:rPr lang="ko-KR" sz="10900" b="1" i="0" u="none" strike="noStrike">
                <a:solidFill>
                  <a:srgbClr val="FFFFFF"/>
                </a:solidFill>
                <a:ea typeface="Happiness Sans Regular"/>
              </a:rPr>
              <a:t>프로젝트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3000" y="9144000"/>
            <a:ext cx="762000" cy="762000"/>
          </a:xfrm>
          <a:prstGeom prst="rect">
            <a:avLst/>
          </a:prstGeom>
          <a:effectLst>
            <a:outerShdw blurRad="21685" dir="5400000">
              <a:srgbClr val="242424">
                <a:alpha val="30000"/>
              </a:srgbClr>
            </a:outerShdw>
          </a:effectLst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700000">
            <a:off x="8953500" y="9525000"/>
            <a:ext cx="254000" cy="762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-2700000">
            <a:off x="9093200" y="9525000"/>
            <a:ext cx="254000" cy="762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7">
            <a:alphaModFix amt="8000"/>
          </a:blip>
          <a:stretch>
            <a:fillRect/>
          </a:stretch>
        </p:blipFill>
        <p:spPr>
          <a:xfrm>
            <a:off x="14554200" y="1968500"/>
            <a:ext cx="7480300" cy="56007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2382500" y="812800"/>
            <a:ext cx="51435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200" b="0" i="0" u="none" strike="noStrike" spc="100">
                <a:solidFill>
                  <a:srgbClr val="FFFFFF"/>
                </a:solidFill>
                <a:latin typeface="Happiness Sans Regular"/>
              </a:rPr>
              <a:t>Team AI mens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2000" y="7556500"/>
            <a:ext cx="7150100" cy="7620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3100" y="7556500"/>
            <a:ext cx="3276600" cy="7620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4076700" y="7759700"/>
            <a:ext cx="36957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000" b="0" i="0" u="none" strike="noStrike" spc="100">
                <a:solidFill>
                  <a:srgbClr val="FFFFFF"/>
                </a:solidFill>
                <a:ea typeface="Happiness Sans Regular"/>
              </a:rPr>
              <a:t>고보성</a:t>
            </a:r>
            <a:r>
              <a:rPr lang="en-US" sz="2000" b="0" i="0" u="none" strike="noStrike" spc="100">
                <a:solidFill>
                  <a:srgbClr val="FFFFFF"/>
                </a:solidFill>
                <a:latin typeface="Happiness Sans Regular"/>
              </a:rPr>
              <a:t> </a:t>
            </a:r>
            <a:r>
              <a:rPr lang="ko-KR" sz="2000" b="0" i="0" u="none" strike="noStrike" spc="100">
                <a:solidFill>
                  <a:srgbClr val="FFFFFF"/>
                </a:solidFill>
                <a:ea typeface="Happiness Sans Regular"/>
              </a:rPr>
              <a:t>이창범</a:t>
            </a:r>
            <a:r>
              <a:rPr lang="en-US" sz="2000" b="0" i="0" u="none" strike="noStrike" spc="100">
                <a:solidFill>
                  <a:srgbClr val="FFFFFF"/>
                </a:solidFill>
                <a:latin typeface="Happiness Sans Regular"/>
              </a:rPr>
              <a:t> </a:t>
            </a:r>
            <a:r>
              <a:rPr lang="ko-KR" sz="2000" b="0" i="0" u="none" strike="noStrike" spc="100">
                <a:solidFill>
                  <a:srgbClr val="FFFFFF"/>
                </a:solidFill>
                <a:ea typeface="Happiness Sans Regular"/>
              </a:rPr>
              <a:t>황재남</a:t>
            </a:r>
            <a:r>
              <a:rPr lang="en-US" sz="2000" b="0" i="0" u="none" strike="noStrike" spc="100">
                <a:solidFill>
                  <a:srgbClr val="FFFFFF"/>
                </a:solidFill>
                <a:latin typeface="Happiness Sans Regular"/>
              </a:rPr>
              <a:t> </a:t>
            </a:r>
            <a:r>
              <a:rPr lang="ko-KR" sz="2000" b="0" i="0" u="none" strike="noStrike" spc="100">
                <a:solidFill>
                  <a:srgbClr val="FFFFFF"/>
                </a:solidFill>
                <a:ea typeface="Happiness Sans Regular"/>
              </a:rPr>
              <a:t>김성현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14400" y="7759700"/>
            <a:ext cx="29718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 spc="100">
                <a:solidFill>
                  <a:srgbClr val="486EF3"/>
                </a:solidFill>
                <a:latin typeface="Happiness Sans Regular"/>
              </a:rPr>
              <a:t>Team AI mens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10198100"/>
            <a:ext cx="18338800" cy="101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0"/>
            <a:ext cx="18338800" cy="1016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787400" y="711200"/>
            <a:ext cx="46736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800" b="1" i="0" u="none" strike="noStrike">
                <a:solidFill>
                  <a:srgbClr val="486EF3"/>
                </a:solidFill>
                <a:latin typeface="Happiness Sans Title"/>
              </a:rPr>
              <a:t>02. DATA PROCESSING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6217900" y="800100"/>
            <a:ext cx="13081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200" b="0" i="0" u="none" strike="noStrike" spc="100">
                <a:solidFill>
                  <a:srgbClr val="242424"/>
                </a:solidFill>
                <a:latin typeface="Happiness Sans Regular"/>
              </a:rPr>
              <a:t>Team AI mens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11200" y="1079500"/>
            <a:ext cx="68072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7200" b="0" i="0" u="none" strike="noStrike" spc="-200">
                <a:solidFill>
                  <a:srgbClr val="242424"/>
                </a:solidFill>
                <a:ea typeface="Happiness Sans Title"/>
              </a:rPr>
              <a:t>데이터</a:t>
            </a:r>
            <a:r>
              <a:rPr lang="en-US" sz="7200" b="0" i="0" u="none" strike="noStrike" spc="-200">
                <a:solidFill>
                  <a:srgbClr val="242424"/>
                </a:solidFill>
                <a:latin typeface="Happiness Sans Title"/>
              </a:rPr>
              <a:t> </a:t>
            </a:r>
            <a:r>
              <a:rPr lang="ko-KR" sz="7200" b="0" i="0" u="none" strike="noStrike" spc="-200">
                <a:solidFill>
                  <a:srgbClr val="242424"/>
                </a:solidFill>
                <a:ea typeface="Happiness Sans Title"/>
              </a:rPr>
              <a:t>프로세싱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3009900"/>
            <a:ext cx="16764000" cy="65151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3500" y="4419600"/>
            <a:ext cx="15621000" cy="127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3500000">
            <a:off x="16725900" y="3822700"/>
            <a:ext cx="254000" cy="38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8100000">
            <a:off x="16573500" y="3822700"/>
            <a:ext cx="254000" cy="381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4826000" y="6642100"/>
            <a:ext cx="355600" cy="3048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8966200" y="6642100"/>
            <a:ext cx="355600" cy="3048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3106400" y="6642100"/>
            <a:ext cx="355600" cy="3048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2146300" y="3505200"/>
            <a:ext cx="82169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3500" b="1" i="0" u="none" strike="noStrike" spc="-100">
                <a:solidFill>
                  <a:srgbClr val="242424"/>
                </a:solidFill>
                <a:ea typeface="Happiness Sans Bold"/>
              </a:rPr>
              <a:t>처리</a:t>
            </a:r>
            <a:r>
              <a:rPr lang="en-US" sz="3500" b="1" i="0" u="none" strike="noStrike" spc="-100">
                <a:solidFill>
                  <a:srgbClr val="242424"/>
                </a:solidFill>
                <a:latin typeface="Happiness Sans Bold"/>
              </a:rPr>
              <a:t> </a:t>
            </a:r>
            <a:r>
              <a:rPr lang="ko-KR" sz="3500" b="1" i="0" u="none" strike="noStrike" spc="-100">
                <a:solidFill>
                  <a:srgbClr val="242424"/>
                </a:solidFill>
                <a:ea typeface="Happiness Sans Bold"/>
              </a:rPr>
              <a:t>과정</a:t>
            </a: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33500" y="4864100"/>
            <a:ext cx="3213100" cy="41021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1701800" y="6045200"/>
            <a:ext cx="2362200" cy="284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just">
              <a:lnSpc>
                <a:spcPct val="116199"/>
              </a:lnSpc>
              <a:buClr>
                <a:srgbClr val="FFFFFF"/>
              </a:buClr>
              <a:buFont typeface="Arial"/>
              <a:buChar char="●"/>
            </a:pPr>
            <a:r>
              <a:rPr lang="ko-KR" sz="1600" b="0" i="0" u="none" strike="noStrike" dirty="0">
                <a:solidFill>
                  <a:srgbClr val="FFFFFF">
                    <a:alpha val="85098"/>
                  </a:srgbClr>
                </a:solidFill>
                <a:ea typeface="Happiness Sans Regular"/>
              </a:rPr>
              <a:t>절반</a:t>
            </a:r>
            <a:r>
              <a:rPr lang="en-US" sz="1600" b="0" i="0" u="none" strike="noStrike" dirty="0">
                <a:solidFill>
                  <a:srgbClr val="FFFFFF">
                    <a:alpha val="85098"/>
                  </a:srgbClr>
                </a:solidFill>
                <a:latin typeface="Happiness Sans Regular"/>
              </a:rPr>
              <a:t> </a:t>
            </a:r>
            <a:r>
              <a:rPr lang="ko-KR" sz="1600" b="0" i="0" u="none" strike="noStrike" dirty="0">
                <a:solidFill>
                  <a:srgbClr val="FFFFFF">
                    <a:alpha val="85098"/>
                  </a:srgbClr>
                </a:solidFill>
                <a:ea typeface="Happiness Sans Regular"/>
              </a:rPr>
              <a:t>이상이</a:t>
            </a:r>
            <a:r>
              <a:rPr lang="en-US" sz="1600" b="0" i="0" u="none" strike="noStrike" dirty="0">
                <a:solidFill>
                  <a:srgbClr val="FFFFFF">
                    <a:alpha val="85098"/>
                  </a:srgbClr>
                </a:solidFill>
                <a:latin typeface="Happiness Sans Regular"/>
              </a:rPr>
              <a:t> </a:t>
            </a:r>
            <a:r>
              <a:rPr lang="ko-KR" sz="1600" b="0" i="0" u="none" strike="noStrike" dirty="0" err="1">
                <a:solidFill>
                  <a:srgbClr val="FFFFFF">
                    <a:alpha val="85098"/>
                  </a:srgbClr>
                </a:solidFill>
                <a:ea typeface="Happiness Sans Regular"/>
              </a:rPr>
              <a:t>결측치인</a:t>
            </a:r>
            <a:r>
              <a:rPr lang="en-US" sz="1600" b="0" i="0" u="none" strike="noStrike" dirty="0">
                <a:solidFill>
                  <a:srgbClr val="FFFFFF">
                    <a:alpha val="85098"/>
                  </a:srgbClr>
                </a:solidFill>
                <a:latin typeface="Happiness Sans Regular"/>
              </a:rPr>
              <a:t> </a:t>
            </a:r>
            <a:r>
              <a:rPr lang="ko-KR" sz="1600" b="0" i="0" u="none" strike="noStrike" dirty="0">
                <a:solidFill>
                  <a:srgbClr val="FFFFFF">
                    <a:alpha val="85098"/>
                  </a:srgbClr>
                </a:solidFill>
                <a:ea typeface="Happiness Sans Regular"/>
              </a:rPr>
              <a:t>컬럼</a:t>
            </a:r>
            <a:r>
              <a:rPr lang="en-US" sz="1600" b="0" i="0" u="none" strike="noStrike" dirty="0">
                <a:solidFill>
                  <a:srgbClr val="FFFFFF">
                    <a:alpha val="85098"/>
                  </a:srgbClr>
                </a:solidFill>
                <a:latin typeface="Happiness Sans Regular"/>
              </a:rPr>
              <a:t> </a:t>
            </a:r>
            <a:r>
              <a:rPr lang="ko-KR" sz="1600" b="0" i="0" u="none" strike="noStrike" dirty="0">
                <a:solidFill>
                  <a:srgbClr val="FFFFFF">
                    <a:alpha val="85098"/>
                  </a:srgbClr>
                </a:solidFill>
                <a:ea typeface="Happiness Sans Regular"/>
              </a:rPr>
              <a:t>삭제</a:t>
            </a:r>
          </a:p>
          <a:p>
            <a:pPr marL="342900" lvl="0" indent="-342900" algn="just">
              <a:lnSpc>
                <a:spcPct val="116199"/>
              </a:lnSpc>
              <a:buClr>
                <a:srgbClr val="FFFFFF"/>
              </a:buClr>
              <a:buFont typeface="Arial"/>
              <a:buChar char="●"/>
            </a:pPr>
            <a:r>
              <a:rPr lang="ko-KR" sz="1600" b="0" i="0" u="none" strike="noStrike" dirty="0">
                <a:solidFill>
                  <a:srgbClr val="FFFFFF">
                    <a:alpha val="85098"/>
                  </a:srgbClr>
                </a:solidFill>
                <a:ea typeface="Happiness Sans Regular"/>
              </a:rPr>
              <a:t>열의</a:t>
            </a:r>
            <a:r>
              <a:rPr lang="en-US" sz="1600" b="0" i="0" u="none" strike="noStrike" dirty="0">
                <a:solidFill>
                  <a:srgbClr val="FFFFFF">
                    <a:alpha val="85098"/>
                  </a:srgbClr>
                </a:solidFill>
                <a:latin typeface="Happiness Sans Regular"/>
              </a:rPr>
              <a:t> </a:t>
            </a:r>
            <a:r>
              <a:rPr lang="ko-KR" sz="1600" b="0" i="0" u="none" strike="noStrike" dirty="0">
                <a:solidFill>
                  <a:srgbClr val="FFFFFF">
                    <a:alpha val="85098"/>
                  </a:srgbClr>
                </a:solidFill>
                <a:ea typeface="Happiness Sans Regular"/>
              </a:rPr>
              <a:t>값이</a:t>
            </a:r>
            <a:r>
              <a:rPr lang="en-US" sz="1600" b="0" i="0" u="none" strike="noStrike" dirty="0">
                <a:solidFill>
                  <a:srgbClr val="FFFFFF">
                    <a:alpha val="85098"/>
                  </a:srgbClr>
                </a:solidFill>
                <a:latin typeface="Happiness Sans Regular"/>
              </a:rPr>
              <a:t> </a:t>
            </a:r>
            <a:r>
              <a:rPr lang="ko-KR" sz="1600" b="0" i="0" u="none" strike="noStrike" dirty="0">
                <a:solidFill>
                  <a:srgbClr val="FFFFFF">
                    <a:alpha val="85098"/>
                  </a:srgbClr>
                </a:solidFill>
                <a:ea typeface="Happiness Sans Regular"/>
              </a:rPr>
              <a:t>완전히</a:t>
            </a:r>
            <a:r>
              <a:rPr lang="en-US" sz="1600" b="0" i="0" u="none" strike="noStrike" dirty="0">
                <a:solidFill>
                  <a:srgbClr val="FFFFFF">
                    <a:alpha val="85098"/>
                  </a:srgbClr>
                </a:solidFill>
                <a:latin typeface="Happiness Sans Regular"/>
              </a:rPr>
              <a:t> </a:t>
            </a:r>
            <a:r>
              <a:rPr lang="ko-KR" sz="1600" b="0" i="0" u="none" strike="noStrike" dirty="0">
                <a:solidFill>
                  <a:srgbClr val="FFFFFF">
                    <a:alpha val="85098"/>
                  </a:srgbClr>
                </a:solidFill>
                <a:ea typeface="Happiness Sans Regular"/>
              </a:rPr>
              <a:t>같은</a:t>
            </a:r>
            <a:r>
              <a:rPr lang="en-US" sz="1600" b="0" i="0" u="none" strike="noStrike" dirty="0">
                <a:solidFill>
                  <a:srgbClr val="FFFFFF">
                    <a:alpha val="85098"/>
                  </a:srgbClr>
                </a:solidFill>
                <a:latin typeface="Happiness Sans Regular"/>
              </a:rPr>
              <a:t> </a:t>
            </a:r>
            <a:r>
              <a:rPr lang="ko-KR" sz="1600" b="0" i="0" u="none" strike="noStrike" dirty="0">
                <a:solidFill>
                  <a:srgbClr val="FFFFFF">
                    <a:alpha val="85098"/>
                  </a:srgbClr>
                </a:solidFill>
                <a:ea typeface="Happiness Sans Regular"/>
              </a:rPr>
              <a:t>값을</a:t>
            </a:r>
            <a:r>
              <a:rPr lang="en-US" sz="1600" b="0" i="0" u="none" strike="noStrike" dirty="0">
                <a:solidFill>
                  <a:srgbClr val="FFFFFF">
                    <a:alpha val="85098"/>
                  </a:srgbClr>
                </a:solidFill>
                <a:latin typeface="Happiness Sans Regular"/>
              </a:rPr>
              <a:t> </a:t>
            </a:r>
            <a:r>
              <a:rPr lang="ko-KR" sz="1600" b="0" i="0" u="none" strike="noStrike" dirty="0">
                <a:solidFill>
                  <a:srgbClr val="FFFFFF">
                    <a:alpha val="85098"/>
                  </a:srgbClr>
                </a:solidFill>
                <a:ea typeface="Happiness Sans Regular"/>
              </a:rPr>
              <a:t>가지는</a:t>
            </a:r>
            <a:r>
              <a:rPr lang="en-US" sz="1600" b="0" i="0" u="none" strike="noStrike" dirty="0">
                <a:solidFill>
                  <a:srgbClr val="FFFFFF">
                    <a:alpha val="85098"/>
                  </a:srgbClr>
                </a:solidFill>
                <a:latin typeface="Happiness Sans Regular"/>
              </a:rPr>
              <a:t> </a:t>
            </a:r>
            <a:r>
              <a:rPr lang="ko-KR" sz="1600" b="0" i="0" u="none" strike="noStrike" dirty="0">
                <a:solidFill>
                  <a:srgbClr val="FFFFFF">
                    <a:alpha val="85098"/>
                  </a:srgbClr>
                </a:solidFill>
                <a:ea typeface="Happiness Sans Regular"/>
              </a:rPr>
              <a:t>열들을</a:t>
            </a:r>
            <a:r>
              <a:rPr lang="en-US" sz="1600" b="0" i="0" u="none" strike="noStrike" dirty="0">
                <a:solidFill>
                  <a:srgbClr val="FFFFFF">
                    <a:alpha val="85098"/>
                  </a:srgbClr>
                </a:solidFill>
                <a:latin typeface="Happiness Sans Regular"/>
              </a:rPr>
              <a:t> </a:t>
            </a:r>
            <a:r>
              <a:rPr lang="ko-KR" sz="1600" b="0" i="0" u="none" strike="noStrike" dirty="0">
                <a:solidFill>
                  <a:srgbClr val="FFFFFF">
                    <a:alpha val="85098"/>
                  </a:srgbClr>
                </a:solidFill>
                <a:ea typeface="Happiness Sans Regular"/>
              </a:rPr>
              <a:t>대표</a:t>
            </a:r>
            <a:r>
              <a:rPr lang="en-US" sz="1600" b="0" i="0" u="none" strike="noStrike" dirty="0">
                <a:solidFill>
                  <a:srgbClr val="FFFFFF">
                    <a:alpha val="85098"/>
                  </a:srgbClr>
                </a:solidFill>
                <a:latin typeface="Happiness Sans Regular"/>
              </a:rPr>
              <a:t> </a:t>
            </a:r>
            <a:r>
              <a:rPr lang="ko-KR" sz="1600" b="0" i="0" u="none" strike="noStrike" dirty="0">
                <a:solidFill>
                  <a:srgbClr val="FFFFFF">
                    <a:alpha val="85098"/>
                  </a:srgbClr>
                </a:solidFill>
                <a:ea typeface="Happiness Sans Regular"/>
              </a:rPr>
              <a:t>열</a:t>
            </a:r>
            <a:r>
              <a:rPr lang="en-US" sz="1600" b="0" i="0" u="none" strike="noStrike" dirty="0">
                <a:solidFill>
                  <a:srgbClr val="FFFFFF">
                    <a:alpha val="85098"/>
                  </a:srgbClr>
                </a:solidFill>
                <a:latin typeface="Happiness Sans Regular"/>
              </a:rPr>
              <a:t> </a:t>
            </a:r>
            <a:r>
              <a:rPr lang="ko-KR" sz="1600" b="0" i="0" u="none" strike="noStrike" dirty="0">
                <a:solidFill>
                  <a:srgbClr val="FFFFFF">
                    <a:alpha val="85098"/>
                  </a:srgbClr>
                </a:solidFill>
                <a:ea typeface="Happiness Sans Regular"/>
              </a:rPr>
              <a:t>하나만</a:t>
            </a:r>
            <a:r>
              <a:rPr lang="en-US" sz="1600" b="0" i="0" u="none" strike="noStrike" dirty="0">
                <a:solidFill>
                  <a:srgbClr val="FFFFFF">
                    <a:alpha val="85098"/>
                  </a:srgbClr>
                </a:solidFill>
                <a:latin typeface="Happiness Sans Regular"/>
              </a:rPr>
              <a:t> </a:t>
            </a:r>
            <a:r>
              <a:rPr lang="ko-KR" sz="1600" b="0" i="0" u="none" strike="noStrike" dirty="0">
                <a:solidFill>
                  <a:srgbClr val="FFFFFF">
                    <a:alpha val="85098"/>
                  </a:srgbClr>
                </a:solidFill>
                <a:ea typeface="Happiness Sans Regular"/>
              </a:rPr>
              <a:t>남기고</a:t>
            </a:r>
            <a:r>
              <a:rPr lang="en-US" sz="1600" b="0" i="0" u="none" strike="noStrike" dirty="0">
                <a:solidFill>
                  <a:srgbClr val="FFFFFF">
                    <a:alpha val="85098"/>
                  </a:srgbClr>
                </a:solidFill>
                <a:latin typeface="Happiness Sans Regular"/>
              </a:rPr>
              <a:t> </a:t>
            </a:r>
            <a:r>
              <a:rPr lang="ko-KR" sz="1600" b="0" i="0" u="none" strike="noStrike" dirty="0">
                <a:solidFill>
                  <a:srgbClr val="FFFFFF">
                    <a:alpha val="85098"/>
                  </a:srgbClr>
                </a:solidFill>
                <a:ea typeface="Happiness Sans Regular"/>
              </a:rPr>
              <a:t>제거</a:t>
            </a:r>
          </a:p>
          <a:p>
            <a:pPr marL="342900" lvl="0" indent="-342900" algn="just">
              <a:lnSpc>
                <a:spcPct val="116199"/>
              </a:lnSpc>
              <a:buClr>
                <a:srgbClr val="FFFFFF"/>
              </a:buClr>
              <a:buFont typeface="Arial"/>
              <a:buChar char="●"/>
            </a:pPr>
            <a:r>
              <a:rPr lang="ko-KR" sz="1600" b="0" i="0" u="none" strike="noStrike" dirty="0" err="1">
                <a:solidFill>
                  <a:srgbClr val="FFFFFF">
                    <a:alpha val="85098"/>
                  </a:srgbClr>
                </a:solidFill>
                <a:ea typeface="Happiness Sans Regular"/>
              </a:rPr>
              <a:t>결측값을</a:t>
            </a:r>
            <a:r>
              <a:rPr lang="en-US" sz="1600" b="0" i="0" u="none" strike="noStrike" dirty="0">
                <a:solidFill>
                  <a:srgbClr val="FFFFFF">
                    <a:alpha val="85098"/>
                  </a:srgbClr>
                </a:solidFill>
                <a:latin typeface="Happiness Sans Regular"/>
              </a:rPr>
              <a:t> </a:t>
            </a:r>
            <a:r>
              <a:rPr lang="ko-KR" sz="1600" b="0" i="0" u="none" strike="noStrike" dirty="0" err="1">
                <a:solidFill>
                  <a:srgbClr val="FFFFFF">
                    <a:alpha val="85098"/>
                  </a:srgbClr>
                </a:solidFill>
                <a:ea typeface="Happiness Sans Regular"/>
              </a:rPr>
              <a:t>특정값으로</a:t>
            </a:r>
            <a:r>
              <a:rPr lang="en-US" sz="1600" b="0" i="0" u="none" strike="noStrike" dirty="0">
                <a:solidFill>
                  <a:srgbClr val="FFFFFF">
                    <a:alpha val="85098"/>
                  </a:srgbClr>
                </a:solidFill>
                <a:latin typeface="Happiness Sans Regular"/>
              </a:rPr>
              <a:t> </a:t>
            </a:r>
            <a:r>
              <a:rPr lang="ko-KR" sz="1600" b="0" i="0" u="none" strike="noStrike" dirty="0">
                <a:solidFill>
                  <a:srgbClr val="FFFFFF">
                    <a:alpha val="85098"/>
                  </a:srgbClr>
                </a:solidFill>
                <a:ea typeface="Happiness Sans Regular"/>
              </a:rPr>
              <a:t>대체</a:t>
            </a:r>
          </a:p>
          <a:p>
            <a:pPr marL="342900" lvl="0" indent="-342900" algn="just">
              <a:lnSpc>
                <a:spcPct val="116199"/>
              </a:lnSpc>
              <a:buClr>
                <a:srgbClr val="FFFFFF"/>
              </a:buClr>
              <a:buFont typeface="Arial"/>
              <a:buChar char="●"/>
            </a:pPr>
            <a:r>
              <a:rPr lang="ko-KR" sz="1600" b="0" i="0" u="none" strike="noStrike" dirty="0">
                <a:solidFill>
                  <a:srgbClr val="FFFFFF">
                    <a:alpha val="85098"/>
                  </a:srgbClr>
                </a:solidFill>
                <a:ea typeface="Happiness Sans Regular"/>
              </a:rPr>
              <a:t>열의</a:t>
            </a:r>
            <a:r>
              <a:rPr lang="en-US" sz="1600" b="0" i="0" u="none" strike="noStrike" dirty="0">
                <a:solidFill>
                  <a:srgbClr val="FFFFFF">
                    <a:alpha val="85098"/>
                  </a:srgbClr>
                </a:solidFill>
                <a:latin typeface="Happiness Sans Regular"/>
              </a:rPr>
              <a:t> </a:t>
            </a:r>
            <a:r>
              <a:rPr lang="ko-KR" sz="1600" b="0" i="0" u="none" strike="noStrike" dirty="0" err="1">
                <a:solidFill>
                  <a:srgbClr val="FFFFFF">
                    <a:alpha val="85098"/>
                  </a:srgbClr>
                </a:solidFill>
                <a:ea typeface="Happiness Sans Regular"/>
              </a:rPr>
              <a:t>고윳값이</a:t>
            </a:r>
            <a:r>
              <a:rPr lang="en-US" sz="1600" b="0" i="0" u="none" strike="noStrike" dirty="0">
                <a:solidFill>
                  <a:srgbClr val="FFFFFF">
                    <a:alpha val="85098"/>
                  </a:srgbClr>
                </a:solidFill>
                <a:latin typeface="Happiness Sans Regular"/>
              </a:rPr>
              <a:t> 1</a:t>
            </a:r>
            <a:r>
              <a:rPr lang="ko-KR" sz="1600" b="0" i="0" u="none" strike="noStrike" dirty="0">
                <a:solidFill>
                  <a:srgbClr val="FFFFFF">
                    <a:alpha val="85098"/>
                  </a:srgbClr>
                </a:solidFill>
                <a:ea typeface="Happiness Sans Regular"/>
              </a:rPr>
              <a:t>개</a:t>
            </a:r>
            <a:r>
              <a:rPr lang="en-US" sz="1600" b="0" i="0" u="none" strike="noStrike" dirty="0">
                <a:solidFill>
                  <a:srgbClr val="FFFFFF">
                    <a:alpha val="85098"/>
                  </a:srgbClr>
                </a:solidFill>
                <a:latin typeface="Happiness Sans Regular"/>
              </a:rPr>
              <a:t> </a:t>
            </a:r>
            <a:r>
              <a:rPr lang="ko-KR" sz="1600" b="0" i="0" u="none" strike="noStrike" dirty="0">
                <a:solidFill>
                  <a:srgbClr val="FFFFFF">
                    <a:alpha val="85098"/>
                  </a:srgbClr>
                </a:solidFill>
                <a:ea typeface="Happiness Sans Regular"/>
              </a:rPr>
              <a:t>이거나</a:t>
            </a:r>
            <a:r>
              <a:rPr lang="en-US" sz="1600" b="0" i="0" u="none" strike="noStrike" dirty="0">
                <a:solidFill>
                  <a:srgbClr val="FFFFFF">
                    <a:alpha val="85098"/>
                  </a:srgbClr>
                </a:solidFill>
                <a:latin typeface="Happiness Sans Regular"/>
              </a:rPr>
              <a:t>, </a:t>
            </a:r>
            <a:r>
              <a:rPr lang="ko-KR" sz="1600" b="0" i="0" u="none" strike="noStrike" dirty="0">
                <a:solidFill>
                  <a:srgbClr val="FFFFFF">
                    <a:alpha val="85098"/>
                  </a:srgbClr>
                </a:solidFill>
                <a:ea typeface="Happiness Sans Regular"/>
              </a:rPr>
              <a:t>데이터</a:t>
            </a:r>
            <a:r>
              <a:rPr lang="en-US" sz="1600" b="0" i="0" u="none" strike="noStrike" dirty="0">
                <a:solidFill>
                  <a:srgbClr val="FFFFFF">
                    <a:alpha val="85098"/>
                  </a:srgbClr>
                </a:solidFill>
                <a:latin typeface="Happiness Sans Regular"/>
              </a:rPr>
              <a:t> </a:t>
            </a:r>
            <a:r>
              <a:rPr lang="ko-KR" sz="1600" b="0" i="0" u="none" strike="noStrike" dirty="0">
                <a:solidFill>
                  <a:srgbClr val="FFFFFF">
                    <a:alpha val="85098"/>
                  </a:srgbClr>
                </a:solidFill>
                <a:ea typeface="Happiness Sans Regular"/>
              </a:rPr>
              <a:t>개수와</a:t>
            </a:r>
            <a:r>
              <a:rPr lang="en-US" sz="1600" b="0" i="0" u="none" strike="noStrike" dirty="0">
                <a:solidFill>
                  <a:srgbClr val="FFFFFF">
                    <a:alpha val="85098"/>
                  </a:srgbClr>
                </a:solidFill>
                <a:latin typeface="Happiness Sans Regular"/>
              </a:rPr>
              <a:t> </a:t>
            </a:r>
            <a:r>
              <a:rPr lang="ko-KR" sz="1600" b="0" i="0" u="none" strike="noStrike" dirty="0">
                <a:solidFill>
                  <a:srgbClr val="FFFFFF">
                    <a:alpha val="85098"/>
                  </a:srgbClr>
                </a:solidFill>
                <a:ea typeface="Happiness Sans Regular"/>
              </a:rPr>
              <a:t>같은</a:t>
            </a:r>
            <a:r>
              <a:rPr lang="en-US" sz="1600" b="0" i="0" u="none" strike="noStrike" dirty="0">
                <a:solidFill>
                  <a:srgbClr val="FFFFFF">
                    <a:alpha val="85098"/>
                  </a:srgbClr>
                </a:solidFill>
                <a:latin typeface="Happiness Sans Regular"/>
              </a:rPr>
              <a:t> </a:t>
            </a:r>
            <a:r>
              <a:rPr lang="ko-KR" sz="1600" b="0" i="0" u="none" strike="noStrike" dirty="0">
                <a:solidFill>
                  <a:srgbClr val="FFFFFF">
                    <a:alpha val="85098"/>
                  </a:srgbClr>
                </a:solidFill>
                <a:ea typeface="Happiness Sans Regular"/>
              </a:rPr>
              <a:t>열</a:t>
            </a:r>
            <a:r>
              <a:rPr lang="en-US" sz="1600" b="0" i="0" u="none" strike="noStrike" dirty="0">
                <a:solidFill>
                  <a:srgbClr val="FFFFFF">
                    <a:alpha val="85098"/>
                  </a:srgbClr>
                </a:solidFill>
                <a:latin typeface="Happiness Sans Regular"/>
              </a:rPr>
              <a:t> </a:t>
            </a:r>
            <a:r>
              <a:rPr lang="ko-KR" sz="1600" b="0" i="0" u="none" strike="noStrike" dirty="0">
                <a:solidFill>
                  <a:srgbClr val="FFFFFF">
                    <a:alpha val="85098"/>
                  </a:srgbClr>
                </a:solidFill>
                <a:ea typeface="Happiness Sans Regular"/>
              </a:rPr>
              <a:t>제외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828800" y="5130800"/>
            <a:ext cx="2286000" cy="825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500" b="0" i="0" u="none" strike="noStrike" spc="-100" dirty="0">
                <a:solidFill>
                  <a:srgbClr val="FFFFFF"/>
                </a:solidFill>
                <a:latin typeface="Happiness Sans Title"/>
              </a:rPr>
              <a:t>01. </a:t>
            </a:r>
          </a:p>
          <a:p>
            <a:pPr lvl="0" algn="l">
              <a:lnSpc>
                <a:spcPct val="99600"/>
              </a:lnSpc>
            </a:pPr>
            <a:r>
              <a:rPr lang="ko-KR" sz="2500" b="0" i="0" u="none" strike="noStrike" dirty="0">
                <a:solidFill>
                  <a:srgbClr val="FFFFFF"/>
                </a:solidFill>
                <a:ea typeface="Happiness Sans Title"/>
              </a:rPr>
              <a:t>사전</a:t>
            </a:r>
            <a:r>
              <a:rPr lang="en-US" sz="2500" b="0" i="0" u="none" strike="noStrike" dirty="0">
                <a:solidFill>
                  <a:srgbClr val="FFFFFF"/>
                </a:solidFill>
                <a:latin typeface="Happiness Sans Title"/>
              </a:rPr>
              <a:t> </a:t>
            </a:r>
            <a:r>
              <a:rPr lang="ko-KR" sz="2500" b="0" i="0" u="none" strike="noStrike" dirty="0">
                <a:solidFill>
                  <a:srgbClr val="FFFFFF"/>
                </a:solidFill>
                <a:ea typeface="Happiness Sans Title"/>
              </a:rPr>
              <a:t>프로세싱</a:t>
            </a:r>
          </a:p>
        </p:txBody>
      </p:sp>
      <p:pic>
        <p:nvPicPr>
          <p:cNvPr id="19" name="Picture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61000" y="4864100"/>
            <a:ext cx="3213100" cy="4102100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5842000" y="6210300"/>
            <a:ext cx="2362200" cy="2565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just">
              <a:lnSpc>
                <a:spcPct val="116199"/>
              </a:lnSpc>
              <a:buClr>
                <a:srgbClr val="242424"/>
              </a:buClr>
              <a:buFont typeface="Arial"/>
              <a:buChar char="●"/>
            </a:pPr>
            <a:r>
              <a:rPr lang="ko-KR" altLang="en-US" sz="1600" dirty="0">
                <a:solidFill>
                  <a:srgbClr val="242424">
                    <a:alpha val="85098"/>
                  </a:srgbClr>
                </a:solidFill>
                <a:ea typeface="Happiness Sans Regular"/>
              </a:rPr>
              <a:t>각 공정단계</a:t>
            </a:r>
            <a:r>
              <a:rPr lang="en-US" altLang="ko-KR" sz="1600" dirty="0">
                <a:solidFill>
                  <a:srgbClr val="242424">
                    <a:alpha val="85098"/>
                  </a:srgbClr>
                </a:solidFill>
                <a:ea typeface="Happiness Sans Regular"/>
              </a:rPr>
              <a:t>, </a:t>
            </a:r>
            <a:r>
              <a:rPr lang="ko-KR" altLang="en-US" sz="1600" dirty="0">
                <a:solidFill>
                  <a:srgbClr val="242424">
                    <a:alpha val="85098"/>
                  </a:srgbClr>
                </a:solidFill>
                <a:ea typeface="Happiness Sans Regular"/>
              </a:rPr>
              <a:t>스테이지의 </a:t>
            </a:r>
            <a:r>
              <a:rPr lang="ko-KR" altLang="en-US" sz="1600" dirty="0" err="1">
                <a:solidFill>
                  <a:srgbClr val="242424">
                    <a:alpha val="85098"/>
                  </a:srgbClr>
                </a:solidFill>
                <a:ea typeface="Happiness Sans Regular"/>
              </a:rPr>
              <a:t>좌표값</a:t>
            </a:r>
            <a:r>
              <a:rPr lang="en-US" altLang="ko-KR" sz="1600" dirty="0">
                <a:solidFill>
                  <a:srgbClr val="242424">
                    <a:alpha val="85098"/>
                  </a:srgbClr>
                </a:solidFill>
                <a:ea typeface="Happiness Sans Regular"/>
              </a:rPr>
              <a:t>(POSITION)</a:t>
            </a:r>
            <a:r>
              <a:rPr lang="ko-KR" altLang="en-US" sz="1600" dirty="0">
                <a:solidFill>
                  <a:srgbClr val="242424">
                    <a:alpha val="85098"/>
                  </a:srgbClr>
                </a:solidFill>
                <a:ea typeface="Happiness Sans Regular"/>
              </a:rPr>
              <a:t>을 하나의 컬럼으로 만듦</a:t>
            </a:r>
            <a:endParaRPr lang="en-US" altLang="ko-KR" sz="1600" dirty="0">
              <a:solidFill>
                <a:srgbClr val="242424">
                  <a:alpha val="85098"/>
                </a:srgbClr>
              </a:solidFill>
              <a:ea typeface="Happiness Sans Regular"/>
            </a:endParaRPr>
          </a:p>
          <a:p>
            <a:pPr marL="342900" lvl="0" indent="-342900" algn="just">
              <a:lnSpc>
                <a:spcPct val="116199"/>
              </a:lnSpc>
              <a:buClr>
                <a:srgbClr val="242424"/>
              </a:buClr>
              <a:buFont typeface="Arial"/>
              <a:buChar char="●"/>
            </a:pPr>
            <a:r>
              <a:rPr lang="ko-KR" altLang="en-US" sz="1600" dirty="0">
                <a:solidFill>
                  <a:srgbClr val="242424">
                    <a:alpha val="85098"/>
                  </a:srgbClr>
                </a:solidFill>
                <a:ea typeface="Happiness Sans Regular"/>
              </a:rPr>
              <a:t>접두사 기준 </a:t>
            </a:r>
            <a:r>
              <a:rPr lang="en-US" altLang="ko-KR" sz="1600" dirty="0">
                <a:solidFill>
                  <a:srgbClr val="242424">
                    <a:alpha val="85098"/>
                  </a:srgbClr>
                </a:solidFill>
                <a:ea typeface="Happiness Sans Regular"/>
              </a:rPr>
              <a:t>(</a:t>
            </a:r>
            <a:r>
              <a:rPr lang="ko-KR" altLang="en-US" sz="1600" dirty="0">
                <a:solidFill>
                  <a:srgbClr val="242424">
                    <a:alpha val="85098"/>
                  </a:srgbClr>
                </a:solidFill>
                <a:ea typeface="Happiness Sans Regular"/>
              </a:rPr>
              <a:t>공정 명</a:t>
            </a:r>
            <a:r>
              <a:rPr lang="en-US" altLang="ko-KR" sz="1600" dirty="0">
                <a:solidFill>
                  <a:srgbClr val="242424">
                    <a:alpha val="85098"/>
                  </a:srgbClr>
                </a:solidFill>
                <a:ea typeface="Happiness Sans Regular"/>
              </a:rPr>
              <a:t>), </a:t>
            </a:r>
            <a:r>
              <a:rPr lang="ko-KR" altLang="en-US" sz="1600" dirty="0">
                <a:solidFill>
                  <a:srgbClr val="242424">
                    <a:alpha val="85098"/>
                  </a:srgbClr>
                </a:solidFill>
                <a:ea typeface="Happiness Sans Regular"/>
              </a:rPr>
              <a:t>헤드에 관한 위치정보 병합</a:t>
            </a:r>
            <a:endParaRPr lang="en-US" altLang="ko-KR" sz="1600" dirty="0">
              <a:solidFill>
                <a:srgbClr val="242424">
                  <a:alpha val="85098"/>
                </a:srgbClr>
              </a:solidFill>
              <a:ea typeface="Happiness Sans Regular"/>
            </a:endParaRPr>
          </a:p>
          <a:p>
            <a:pPr marL="342900" lvl="0" indent="-342900" algn="just">
              <a:lnSpc>
                <a:spcPct val="116199"/>
              </a:lnSpc>
              <a:buClr>
                <a:srgbClr val="242424"/>
              </a:buClr>
              <a:buFont typeface="Arial"/>
              <a:buChar char="●"/>
            </a:pPr>
            <a:r>
              <a:rPr lang="ko-KR" altLang="en-US" sz="1600" dirty="0">
                <a:solidFill>
                  <a:srgbClr val="242424">
                    <a:alpha val="85098"/>
                  </a:srgbClr>
                </a:solidFill>
                <a:ea typeface="Happiness Sans Regular"/>
              </a:rPr>
              <a:t>레진 배출 시간 관련 프로세싱</a:t>
            </a:r>
            <a:endParaRPr lang="en-US" altLang="ko-KR" sz="1600" dirty="0">
              <a:solidFill>
                <a:srgbClr val="242424">
                  <a:alpha val="85098"/>
                </a:srgbClr>
              </a:solidFill>
              <a:ea typeface="Happiness Sans Regular"/>
            </a:endParaRPr>
          </a:p>
          <a:p>
            <a:pPr marL="342900" lvl="0" indent="-342900" algn="just">
              <a:lnSpc>
                <a:spcPct val="116199"/>
              </a:lnSpc>
              <a:buClr>
                <a:srgbClr val="242424"/>
              </a:buClr>
              <a:buFont typeface="Arial"/>
              <a:buChar char="●"/>
            </a:pPr>
            <a:r>
              <a:rPr lang="ko-KR" altLang="en-US" sz="1600" dirty="0">
                <a:solidFill>
                  <a:srgbClr val="242424">
                    <a:alpha val="85098"/>
                  </a:srgbClr>
                </a:solidFill>
                <a:ea typeface="Happiness Sans Regular"/>
              </a:rPr>
              <a:t>사전 프로세싱 과정에서 구한 시간차 컬럼 생성</a:t>
            </a:r>
            <a:endParaRPr lang="en-US" altLang="ko-KR" sz="1600" dirty="0">
              <a:solidFill>
                <a:srgbClr val="242424">
                  <a:alpha val="85098"/>
                </a:srgbClr>
              </a:solidFill>
              <a:ea typeface="Happiness Sans Regular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5880100" y="4985160"/>
            <a:ext cx="2286000" cy="1104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300" b="0" i="0" u="none" strike="noStrike" spc="-100" dirty="0">
                <a:solidFill>
                  <a:srgbClr val="486EF3"/>
                </a:solidFill>
                <a:latin typeface="Happiness Sans Title"/>
              </a:rPr>
              <a:t>02.</a:t>
            </a:r>
            <a:r>
              <a:rPr lang="en-US" sz="2300" b="0" i="0" u="none" strike="noStrike" spc="-100" dirty="0">
                <a:solidFill>
                  <a:srgbClr val="486EF3"/>
                </a:solidFill>
                <a:latin typeface="Happiness Sans Regular"/>
              </a:rPr>
              <a:t> </a:t>
            </a:r>
          </a:p>
          <a:p>
            <a:pPr lvl="0" algn="l">
              <a:lnSpc>
                <a:spcPct val="99600"/>
              </a:lnSpc>
            </a:pPr>
            <a:r>
              <a:rPr lang="ko-KR" altLang="en-US" sz="2200" b="0" i="0" u="none" strike="noStrike" dirty="0">
                <a:solidFill>
                  <a:srgbClr val="486EF3"/>
                </a:solidFill>
                <a:ea typeface="Happiness Sans Title"/>
              </a:rPr>
              <a:t>연관 컬럼 생성 및 병합</a:t>
            </a:r>
            <a:endParaRPr lang="ko-KR" sz="2200" b="0" i="0" u="none" strike="noStrike" dirty="0">
              <a:solidFill>
                <a:srgbClr val="486EF3"/>
              </a:solidFill>
              <a:ea typeface="Happiness Sans Title"/>
            </a:endParaRPr>
          </a:p>
        </p:txBody>
      </p:sp>
      <p:pic>
        <p:nvPicPr>
          <p:cNvPr id="22" name="Picture 2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01200" y="4864100"/>
            <a:ext cx="3213100" cy="4102100"/>
          </a:xfrm>
          <a:prstGeom prst="rect">
            <a:avLst/>
          </a:prstGeom>
        </p:spPr>
      </p:pic>
      <p:sp>
        <p:nvSpPr>
          <p:cNvPr id="23" name="TextBox 23"/>
          <p:cNvSpPr txBox="1"/>
          <p:nvPr/>
        </p:nvSpPr>
        <p:spPr>
          <a:xfrm>
            <a:off x="9982200" y="5867400"/>
            <a:ext cx="2362200" cy="2882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just">
              <a:lnSpc>
                <a:spcPct val="116199"/>
              </a:lnSpc>
              <a:buClr>
                <a:srgbClr val="242424"/>
              </a:buClr>
              <a:buFont typeface="Arial"/>
              <a:buChar char="●"/>
            </a:pPr>
            <a:r>
              <a:rPr lang="ko-KR" altLang="en-US" b="0" i="0" u="none" strike="noStrike" dirty="0">
                <a:solidFill>
                  <a:srgbClr val="242424">
                    <a:alpha val="85098"/>
                  </a:srgbClr>
                </a:solidFill>
                <a:ea typeface="Happiness Sans Regular"/>
              </a:rPr>
              <a:t>숫자형 변수에서 </a:t>
            </a:r>
            <a:r>
              <a:rPr lang="ko-KR" b="0" i="0" u="none" strike="noStrike" dirty="0">
                <a:solidFill>
                  <a:srgbClr val="242424">
                    <a:alpha val="85098"/>
                  </a:srgbClr>
                </a:solidFill>
                <a:ea typeface="Happiness Sans Regular"/>
              </a:rPr>
              <a:t>높은</a:t>
            </a:r>
            <a:r>
              <a:rPr lang="en-US" b="0" i="0" u="none" strike="noStrike" dirty="0">
                <a:solidFill>
                  <a:srgbClr val="242424">
                    <a:alpha val="85098"/>
                  </a:srgbClr>
                </a:solidFill>
                <a:latin typeface="Happiness Sans Regular"/>
              </a:rPr>
              <a:t> </a:t>
            </a:r>
            <a:r>
              <a:rPr lang="ko-KR" b="0" i="0" u="none" strike="noStrike" dirty="0">
                <a:solidFill>
                  <a:srgbClr val="242424">
                    <a:alpha val="85098"/>
                  </a:srgbClr>
                </a:solidFill>
                <a:ea typeface="Happiness Sans Regular"/>
              </a:rPr>
              <a:t>상관계수를</a:t>
            </a:r>
            <a:r>
              <a:rPr lang="en-US" b="0" i="0" u="none" strike="noStrike" dirty="0">
                <a:solidFill>
                  <a:srgbClr val="242424">
                    <a:alpha val="85098"/>
                  </a:srgbClr>
                </a:solidFill>
                <a:latin typeface="Happiness Sans Regular"/>
              </a:rPr>
              <a:t> </a:t>
            </a:r>
            <a:r>
              <a:rPr lang="ko-KR" b="0" i="0" u="none" strike="noStrike" dirty="0">
                <a:solidFill>
                  <a:srgbClr val="242424">
                    <a:alpha val="85098"/>
                  </a:srgbClr>
                </a:solidFill>
                <a:ea typeface="Happiness Sans Regular"/>
              </a:rPr>
              <a:t>가진</a:t>
            </a:r>
            <a:r>
              <a:rPr lang="en-US" b="0" i="0" u="none" strike="noStrike" dirty="0">
                <a:solidFill>
                  <a:srgbClr val="242424">
                    <a:alpha val="85098"/>
                  </a:srgbClr>
                </a:solidFill>
                <a:latin typeface="Happiness Sans Regular"/>
              </a:rPr>
              <a:t> </a:t>
            </a:r>
            <a:r>
              <a:rPr lang="ko-KR" b="0" i="0" u="none" strike="noStrike" dirty="0">
                <a:solidFill>
                  <a:srgbClr val="242424">
                    <a:alpha val="85098"/>
                  </a:srgbClr>
                </a:solidFill>
                <a:ea typeface="Happiness Sans Regular"/>
              </a:rPr>
              <a:t>컬럼</a:t>
            </a:r>
            <a:r>
              <a:rPr lang="en-US" altLang="ko-KR" b="0" i="0" u="none" strike="noStrike" dirty="0">
                <a:solidFill>
                  <a:srgbClr val="242424">
                    <a:alpha val="85098"/>
                  </a:srgbClr>
                </a:solidFill>
                <a:ea typeface="Happiness Sans Regular"/>
              </a:rPr>
              <a:t> </a:t>
            </a:r>
            <a:r>
              <a:rPr lang="ko-KR" altLang="en-US" b="0" i="0" u="none" strike="noStrike" dirty="0">
                <a:solidFill>
                  <a:srgbClr val="242424">
                    <a:alpha val="85098"/>
                  </a:srgbClr>
                </a:solidFill>
                <a:ea typeface="Happiness Sans Regular"/>
              </a:rPr>
              <a:t>외 제외 </a:t>
            </a:r>
            <a:r>
              <a:rPr lang="en-US" altLang="ko-KR" b="0" i="0" u="none" strike="noStrike" dirty="0">
                <a:solidFill>
                  <a:srgbClr val="242424">
                    <a:alpha val="85098"/>
                  </a:srgbClr>
                </a:solidFill>
                <a:ea typeface="Happiness Sans Regular"/>
              </a:rPr>
              <a:t>(</a:t>
            </a:r>
            <a:r>
              <a:rPr lang="ko-KR" altLang="en-US" dirty="0">
                <a:solidFill>
                  <a:srgbClr val="242424">
                    <a:alpha val="85098"/>
                  </a:srgbClr>
                </a:solidFill>
                <a:ea typeface="Happiness Sans Regular"/>
              </a:rPr>
              <a:t>독립적인 숫자형 변수와 범주형 변수 결합</a:t>
            </a:r>
            <a:r>
              <a:rPr lang="en-US" altLang="ko-KR" dirty="0">
                <a:solidFill>
                  <a:srgbClr val="242424">
                    <a:alpha val="85098"/>
                  </a:srgbClr>
                </a:solidFill>
                <a:ea typeface="Happiness Sans Regular"/>
              </a:rPr>
              <a:t>)</a:t>
            </a:r>
            <a:endParaRPr lang="en-US" altLang="ko-KR" b="0" i="0" u="none" strike="noStrike" dirty="0">
              <a:solidFill>
                <a:srgbClr val="242424">
                  <a:alpha val="85098"/>
                </a:srgbClr>
              </a:solidFill>
              <a:ea typeface="Happiness Sans Regular"/>
            </a:endParaRPr>
          </a:p>
          <a:p>
            <a:pPr marL="342900" lvl="0" indent="-342900" algn="just">
              <a:lnSpc>
                <a:spcPct val="116199"/>
              </a:lnSpc>
              <a:buClr>
                <a:srgbClr val="242424"/>
              </a:buClr>
              <a:buFont typeface="Arial"/>
              <a:buChar char="●"/>
            </a:pPr>
            <a:r>
              <a:rPr lang="en-US" altLang="ko-KR" b="0" i="0" u="none" strike="noStrike" dirty="0">
                <a:solidFill>
                  <a:srgbClr val="242424">
                    <a:alpha val="85098"/>
                  </a:srgbClr>
                </a:solidFill>
                <a:ea typeface="Happiness Sans Regular"/>
              </a:rPr>
              <a:t>Target </a:t>
            </a:r>
            <a:r>
              <a:rPr lang="ko-KR" altLang="en-US" b="0" i="0" u="none" strike="noStrike" dirty="0">
                <a:solidFill>
                  <a:srgbClr val="242424">
                    <a:alpha val="85098"/>
                  </a:srgbClr>
                </a:solidFill>
                <a:ea typeface="Happiness Sans Regular"/>
              </a:rPr>
              <a:t>값 인코딩</a:t>
            </a:r>
            <a:endParaRPr lang="en-US" b="0" i="0" u="none" strike="noStrike" dirty="0">
              <a:solidFill>
                <a:srgbClr val="242424">
                  <a:alpha val="85098"/>
                </a:srgbClr>
              </a:solidFill>
              <a:latin typeface="Happiness Sans Regular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10058400" y="5285863"/>
            <a:ext cx="2286000" cy="825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300" b="0" i="0" u="none" strike="noStrike" spc="-100" dirty="0">
                <a:solidFill>
                  <a:srgbClr val="486EF3"/>
                </a:solidFill>
                <a:latin typeface="Happiness Sans Title"/>
              </a:rPr>
              <a:t>03.</a:t>
            </a:r>
            <a:r>
              <a:rPr lang="en-US" sz="2300" b="0" i="0" u="none" strike="noStrike" spc="-100" dirty="0">
                <a:solidFill>
                  <a:srgbClr val="486EF3"/>
                </a:solidFill>
                <a:latin typeface="Happiness Sans Regular"/>
              </a:rPr>
              <a:t> </a:t>
            </a:r>
          </a:p>
          <a:p>
            <a:pPr lvl="0" algn="l">
              <a:lnSpc>
                <a:spcPct val="99600"/>
              </a:lnSpc>
            </a:pPr>
            <a:r>
              <a:rPr lang="ko-KR" altLang="en-US" sz="2300" dirty="0">
                <a:solidFill>
                  <a:srgbClr val="486EF3"/>
                </a:solidFill>
                <a:ea typeface="Happiness Sans Title"/>
              </a:rPr>
              <a:t>이외 컬럼 프로세싱</a:t>
            </a:r>
            <a:endParaRPr lang="ko-KR" sz="2300" b="0" i="0" u="none" strike="noStrike" dirty="0">
              <a:solidFill>
                <a:srgbClr val="486EF3"/>
              </a:solidFill>
              <a:ea typeface="Happiness Sans Title"/>
            </a:endParaRPr>
          </a:p>
        </p:txBody>
      </p:sp>
      <p:pic>
        <p:nvPicPr>
          <p:cNvPr id="25" name="Picture 2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728700" y="4864100"/>
            <a:ext cx="3213100" cy="4102100"/>
          </a:xfrm>
          <a:prstGeom prst="rect">
            <a:avLst/>
          </a:prstGeom>
        </p:spPr>
      </p:pic>
      <p:sp>
        <p:nvSpPr>
          <p:cNvPr id="26" name="TextBox 26"/>
          <p:cNvSpPr txBox="1"/>
          <p:nvPr/>
        </p:nvSpPr>
        <p:spPr>
          <a:xfrm>
            <a:off x="14109700" y="6273800"/>
            <a:ext cx="2362200" cy="2425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just">
              <a:lnSpc>
                <a:spcPct val="116199"/>
              </a:lnSpc>
              <a:buClr>
                <a:srgbClr val="242424"/>
              </a:buClr>
              <a:buFont typeface="Arial"/>
              <a:buChar char="●"/>
            </a:pPr>
            <a:r>
              <a:rPr lang="ko-KR" altLang="en-US" dirty="0">
                <a:solidFill>
                  <a:srgbClr val="242424">
                    <a:alpha val="85098"/>
                  </a:srgbClr>
                </a:solidFill>
                <a:ea typeface="Happiness Sans Regular"/>
              </a:rPr>
              <a:t>불균형 처리를 위해 가중치 차등부여 </a:t>
            </a:r>
            <a:endParaRPr lang="en-US" altLang="ko-KR" dirty="0">
              <a:solidFill>
                <a:srgbClr val="242424">
                  <a:alpha val="85098"/>
                </a:srgbClr>
              </a:solidFill>
              <a:ea typeface="Happiness Sans Regular"/>
            </a:endParaRPr>
          </a:p>
          <a:p>
            <a:pPr marL="342900" lvl="0" indent="-342900" algn="just">
              <a:lnSpc>
                <a:spcPct val="116199"/>
              </a:lnSpc>
              <a:buClr>
                <a:srgbClr val="242424"/>
              </a:buClr>
              <a:buFont typeface="Arial"/>
              <a:buChar char="●"/>
            </a:pPr>
            <a:r>
              <a:rPr lang="ko-KR" altLang="en-US" b="0" i="0" u="none" strike="noStrike" dirty="0">
                <a:solidFill>
                  <a:srgbClr val="242424">
                    <a:alpha val="85098"/>
                  </a:srgbClr>
                </a:solidFill>
                <a:ea typeface="Happiness Sans Regular"/>
              </a:rPr>
              <a:t>최고 성능 파라미터  로 모델 학습</a:t>
            </a:r>
          </a:p>
          <a:p>
            <a:pPr marL="342900" lvl="0" indent="-342900" algn="just">
              <a:lnSpc>
                <a:spcPct val="116199"/>
              </a:lnSpc>
              <a:buClr>
                <a:srgbClr val="242424"/>
              </a:buClr>
              <a:buFont typeface="Arial"/>
              <a:buChar char="●"/>
            </a:pPr>
            <a:r>
              <a:rPr lang="en-US" altLang="ko-KR" b="0" i="0" u="none" strike="noStrike" dirty="0">
                <a:solidFill>
                  <a:srgbClr val="242424">
                    <a:alpha val="85098"/>
                  </a:srgbClr>
                </a:solidFill>
                <a:ea typeface="Happiness Sans Regular"/>
              </a:rPr>
              <a:t>K-fold </a:t>
            </a:r>
            <a:r>
              <a:rPr lang="ko-KR" altLang="en-US" b="0" i="0" u="none" strike="noStrike" dirty="0">
                <a:solidFill>
                  <a:srgbClr val="242424">
                    <a:alpha val="85098"/>
                  </a:srgbClr>
                </a:solidFill>
                <a:ea typeface="Happiness Sans Regular"/>
              </a:rPr>
              <a:t>교차검증</a:t>
            </a:r>
          </a:p>
          <a:p>
            <a:pPr marL="342900" lvl="0" indent="-342900" algn="just">
              <a:lnSpc>
                <a:spcPct val="116199"/>
              </a:lnSpc>
              <a:buClr>
                <a:srgbClr val="242424"/>
              </a:buClr>
              <a:buFont typeface="Arial"/>
              <a:buChar char="●"/>
            </a:pPr>
            <a:endParaRPr lang="ko-KR" sz="1600" b="0" i="0" u="none" strike="noStrike" dirty="0">
              <a:solidFill>
                <a:srgbClr val="242424">
                  <a:alpha val="85098"/>
                </a:srgbClr>
              </a:solidFill>
              <a:ea typeface="Happiness Sans Regular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14236700" y="5130800"/>
            <a:ext cx="3340100" cy="1104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300" b="0" i="0" u="none" strike="noStrike" spc="-100">
                <a:solidFill>
                  <a:srgbClr val="486EF3"/>
                </a:solidFill>
                <a:latin typeface="Happiness Sans Title"/>
              </a:rPr>
              <a:t>04.</a:t>
            </a:r>
            <a:r>
              <a:rPr lang="en-US" sz="2300" b="0" i="0" u="none" strike="noStrike" spc="-100">
                <a:solidFill>
                  <a:srgbClr val="486EF3"/>
                </a:solidFill>
                <a:latin typeface="Happiness Sans Regular"/>
              </a:rPr>
              <a:t> </a:t>
            </a:r>
          </a:p>
          <a:p>
            <a:pPr lvl="0" algn="l">
              <a:lnSpc>
                <a:spcPct val="99600"/>
              </a:lnSpc>
            </a:pPr>
            <a:r>
              <a:rPr lang="ko-KR" sz="2300" b="0" i="0" u="none" strike="noStrike">
                <a:solidFill>
                  <a:srgbClr val="486EF3"/>
                </a:solidFill>
                <a:ea typeface="Happiness Sans Title"/>
              </a:rPr>
              <a:t>불균형</a:t>
            </a:r>
            <a:r>
              <a:rPr lang="en-US" sz="2300" b="0" i="0" u="none" strike="noStrike">
                <a:solidFill>
                  <a:srgbClr val="486EF3"/>
                </a:solidFill>
                <a:latin typeface="Happiness Sans Title"/>
              </a:rPr>
              <a:t> </a:t>
            </a:r>
            <a:r>
              <a:rPr lang="ko-KR" sz="2300" b="0" i="0" u="none" strike="noStrike">
                <a:solidFill>
                  <a:srgbClr val="486EF3"/>
                </a:solidFill>
                <a:ea typeface="Happiness Sans Title"/>
              </a:rPr>
              <a:t>처리</a:t>
            </a:r>
            <a:r>
              <a:rPr lang="en-US" sz="2300" b="0" i="0" u="none" strike="noStrike">
                <a:solidFill>
                  <a:srgbClr val="486EF3"/>
                </a:solidFill>
                <a:latin typeface="Happiness Sans Title"/>
              </a:rPr>
              <a:t> </a:t>
            </a:r>
            <a:r>
              <a:rPr lang="ko-KR" sz="2300" b="0" i="0" u="none" strike="noStrike">
                <a:solidFill>
                  <a:srgbClr val="486EF3"/>
                </a:solidFill>
                <a:ea typeface="Happiness Sans Title"/>
              </a:rPr>
              <a:t>및</a:t>
            </a:r>
            <a:r>
              <a:rPr lang="en-US" sz="2300" b="0" i="0" u="none" strike="noStrike">
                <a:solidFill>
                  <a:srgbClr val="486EF3"/>
                </a:solidFill>
                <a:latin typeface="Happiness Sans Title"/>
              </a:rPr>
              <a:t> </a:t>
            </a:r>
          </a:p>
          <a:p>
            <a:pPr lvl="0" algn="l">
              <a:lnSpc>
                <a:spcPct val="99600"/>
              </a:lnSpc>
            </a:pPr>
            <a:r>
              <a:rPr lang="ko-KR" sz="2300" b="0" i="0" u="none" strike="noStrike">
                <a:solidFill>
                  <a:srgbClr val="486EF3"/>
                </a:solidFill>
                <a:ea typeface="Happiness Sans Title"/>
              </a:rPr>
              <a:t>교차</a:t>
            </a:r>
            <a:r>
              <a:rPr lang="en-US" sz="2300" b="0" i="0" u="none" strike="noStrike">
                <a:solidFill>
                  <a:srgbClr val="486EF3"/>
                </a:solidFill>
                <a:latin typeface="Happiness Sans Title"/>
              </a:rPr>
              <a:t> </a:t>
            </a:r>
            <a:r>
              <a:rPr lang="ko-KR" sz="2300" b="0" i="0" u="none" strike="noStrike">
                <a:solidFill>
                  <a:srgbClr val="486EF3"/>
                </a:solidFill>
                <a:ea typeface="Happiness Sans Title"/>
              </a:rPr>
              <a:t>검증</a:t>
            </a:r>
          </a:p>
        </p:txBody>
      </p:sp>
      <p:pic>
        <p:nvPicPr>
          <p:cNvPr id="28" name="Picture 19">
            <a:extLst>
              <a:ext uri="{FF2B5EF4-FFF2-40B4-BE49-F238E27FC236}">
                <a16:creationId xmlns:a16="http://schemas.microsoft.com/office/drawing/2014/main" id="{18774C35-F62C-F1BE-CDB1-530BE6B0630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33500" y="4864100"/>
            <a:ext cx="3213100" cy="4102100"/>
          </a:xfrm>
          <a:prstGeom prst="rect">
            <a:avLst/>
          </a:prstGeom>
        </p:spPr>
      </p:pic>
      <p:sp>
        <p:nvSpPr>
          <p:cNvPr id="29" name="TextBox 20">
            <a:extLst>
              <a:ext uri="{FF2B5EF4-FFF2-40B4-BE49-F238E27FC236}">
                <a16:creationId xmlns:a16="http://schemas.microsoft.com/office/drawing/2014/main" id="{5EF5BAAD-48C2-7BEF-381B-50F70FB3C621}"/>
              </a:ext>
            </a:extLst>
          </p:cNvPr>
          <p:cNvSpPr txBox="1"/>
          <p:nvPr/>
        </p:nvSpPr>
        <p:spPr>
          <a:xfrm>
            <a:off x="1758950" y="6057900"/>
            <a:ext cx="2362200" cy="2565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just">
              <a:lnSpc>
                <a:spcPct val="116199"/>
              </a:lnSpc>
              <a:buClr>
                <a:srgbClr val="242424"/>
              </a:buClr>
              <a:buFont typeface="Arial"/>
              <a:buChar char="●"/>
            </a:pPr>
            <a:r>
              <a:rPr lang="ko-KR" altLang="en-US" sz="1600" dirty="0" err="1">
                <a:solidFill>
                  <a:srgbClr val="242424">
                    <a:alpha val="85098"/>
                  </a:srgbClr>
                </a:solidFill>
                <a:ea typeface="Happiness Sans Regular"/>
              </a:rPr>
              <a:t>모든값이</a:t>
            </a:r>
            <a:r>
              <a:rPr lang="ko-KR" altLang="en-US" sz="1600" dirty="0">
                <a:solidFill>
                  <a:srgbClr val="242424">
                    <a:alpha val="85098"/>
                  </a:srgbClr>
                </a:solidFill>
                <a:ea typeface="Happiness Sans Regular"/>
              </a:rPr>
              <a:t> </a:t>
            </a:r>
            <a:r>
              <a:rPr lang="ko-KR" altLang="en-US" sz="1600" dirty="0" err="1">
                <a:solidFill>
                  <a:srgbClr val="242424">
                    <a:alpha val="85098"/>
                  </a:srgbClr>
                </a:solidFill>
                <a:ea typeface="Happiness Sans Regular"/>
              </a:rPr>
              <a:t>결측치인</a:t>
            </a:r>
            <a:r>
              <a:rPr lang="ko-KR" altLang="en-US" sz="1600" dirty="0">
                <a:solidFill>
                  <a:srgbClr val="242424">
                    <a:alpha val="85098"/>
                  </a:srgbClr>
                </a:solidFill>
                <a:ea typeface="Happiness Sans Regular"/>
              </a:rPr>
              <a:t> 경우 </a:t>
            </a:r>
            <a:r>
              <a:rPr lang="en-US" altLang="ko-KR" sz="1600" dirty="0">
                <a:solidFill>
                  <a:srgbClr val="242424">
                    <a:alpha val="85098"/>
                  </a:srgbClr>
                </a:solidFill>
                <a:ea typeface="Happiness Sans Regular"/>
              </a:rPr>
              <a:t>/unique</a:t>
            </a:r>
            <a:r>
              <a:rPr lang="ko-KR" altLang="en-US" sz="1600" dirty="0">
                <a:solidFill>
                  <a:srgbClr val="242424">
                    <a:alpha val="85098"/>
                  </a:srgbClr>
                </a:solidFill>
                <a:ea typeface="Happiness Sans Regular"/>
              </a:rPr>
              <a:t>가</a:t>
            </a:r>
            <a:r>
              <a:rPr lang="en-US" altLang="ko-KR" sz="1600" dirty="0">
                <a:solidFill>
                  <a:srgbClr val="242424">
                    <a:alpha val="85098"/>
                  </a:srgbClr>
                </a:solidFill>
                <a:ea typeface="Happiness Sans Regular"/>
              </a:rPr>
              <a:t> 1</a:t>
            </a:r>
            <a:r>
              <a:rPr lang="ko-KR" altLang="en-US" sz="1600" dirty="0">
                <a:solidFill>
                  <a:srgbClr val="242424">
                    <a:alpha val="85098"/>
                  </a:srgbClr>
                </a:solidFill>
                <a:ea typeface="Happiness Sans Regular"/>
              </a:rPr>
              <a:t>인 경우 제거</a:t>
            </a:r>
          </a:p>
          <a:p>
            <a:pPr marL="342900" lvl="0" indent="-342900" algn="just">
              <a:lnSpc>
                <a:spcPct val="116199"/>
              </a:lnSpc>
              <a:buClr>
                <a:srgbClr val="242424"/>
              </a:buClr>
              <a:buFont typeface="Arial"/>
              <a:buChar char="●"/>
            </a:pPr>
            <a:r>
              <a:rPr lang="ko-KR" altLang="en-US" sz="1600" dirty="0">
                <a:solidFill>
                  <a:srgbClr val="242424">
                    <a:alpha val="85098"/>
                  </a:srgbClr>
                </a:solidFill>
                <a:ea typeface="Happiness Sans Regular"/>
              </a:rPr>
              <a:t>열의 값이 완전히 같은 값을 가지는 열들을 대표 열 하나만 남기고 제거</a:t>
            </a:r>
            <a:endParaRPr lang="en-US" altLang="ko-KR" sz="1600" dirty="0">
              <a:solidFill>
                <a:srgbClr val="242424">
                  <a:alpha val="85098"/>
                </a:srgbClr>
              </a:solidFill>
              <a:ea typeface="Happiness Sans Regular"/>
            </a:endParaRPr>
          </a:p>
          <a:p>
            <a:pPr marL="342900" lvl="0" indent="-342900" algn="just">
              <a:lnSpc>
                <a:spcPct val="116199"/>
              </a:lnSpc>
              <a:buClr>
                <a:srgbClr val="242424"/>
              </a:buClr>
              <a:buFont typeface="Arial"/>
              <a:buChar char="●"/>
            </a:pPr>
            <a:r>
              <a:rPr lang="ko-KR" altLang="en-US" sz="1600" dirty="0">
                <a:solidFill>
                  <a:srgbClr val="242424">
                    <a:alpha val="85098"/>
                  </a:srgbClr>
                </a:solidFill>
                <a:ea typeface="Happiness Sans Regular"/>
              </a:rPr>
              <a:t>수기 데이터를 활용하기 위해 </a:t>
            </a:r>
            <a:r>
              <a:rPr lang="en-US" altLang="ko-KR" sz="1600" dirty="0">
                <a:solidFill>
                  <a:srgbClr val="242424">
                    <a:alpha val="85098"/>
                  </a:srgbClr>
                </a:solidFill>
                <a:ea typeface="Happiness Sans Regular"/>
              </a:rPr>
              <a:t>Date </a:t>
            </a:r>
            <a:r>
              <a:rPr lang="ko-KR" altLang="en-US" sz="1600" dirty="0">
                <a:solidFill>
                  <a:srgbClr val="242424">
                    <a:alpha val="85098"/>
                  </a:srgbClr>
                </a:solidFill>
                <a:ea typeface="Happiness Sans Regular"/>
              </a:rPr>
              <a:t>컬럼에서 월</a:t>
            </a:r>
            <a:r>
              <a:rPr lang="en-US" altLang="ko-KR" sz="1600" dirty="0">
                <a:solidFill>
                  <a:srgbClr val="242424">
                    <a:alpha val="85098"/>
                  </a:srgbClr>
                </a:solidFill>
                <a:ea typeface="Happiness Sans Regular"/>
              </a:rPr>
              <a:t>/</a:t>
            </a:r>
            <a:r>
              <a:rPr lang="ko-KR" altLang="en-US" sz="1600" dirty="0">
                <a:solidFill>
                  <a:srgbClr val="242424">
                    <a:alpha val="85098"/>
                  </a:srgbClr>
                </a:solidFill>
                <a:ea typeface="Happiness Sans Regular"/>
              </a:rPr>
              <a:t>일</a:t>
            </a:r>
            <a:r>
              <a:rPr lang="en-US" altLang="ko-KR" sz="1600" dirty="0">
                <a:solidFill>
                  <a:srgbClr val="242424">
                    <a:alpha val="85098"/>
                  </a:srgbClr>
                </a:solidFill>
                <a:ea typeface="Happiness Sans Regular"/>
              </a:rPr>
              <a:t>/</a:t>
            </a:r>
            <a:r>
              <a:rPr lang="ko-KR" altLang="en-US" sz="1600" dirty="0">
                <a:solidFill>
                  <a:srgbClr val="242424">
                    <a:alpha val="85098"/>
                  </a:srgbClr>
                </a:solidFill>
                <a:ea typeface="Happiness Sans Regular"/>
              </a:rPr>
              <a:t>시간 추출</a:t>
            </a:r>
            <a:endParaRPr lang="en-US" altLang="ko-KR" sz="1600" dirty="0">
              <a:solidFill>
                <a:srgbClr val="242424">
                  <a:alpha val="85098"/>
                </a:srgbClr>
              </a:solidFill>
              <a:ea typeface="Happiness Sans Regular"/>
            </a:endParaRPr>
          </a:p>
          <a:p>
            <a:pPr marL="342900" lvl="0" indent="-342900" algn="just">
              <a:lnSpc>
                <a:spcPct val="116199"/>
              </a:lnSpc>
              <a:buClr>
                <a:srgbClr val="242424"/>
              </a:buClr>
              <a:buFont typeface="Arial"/>
              <a:buChar char="●"/>
            </a:pPr>
            <a:r>
              <a:rPr lang="ko-KR" altLang="en-US" sz="1600" dirty="0">
                <a:solidFill>
                  <a:srgbClr val="242424">
                    <a:alpha val="85098"/>
                  </a:srgbClr>
                </a:solidFill>
                <a:ea typeface="Happiness Sans Regular"/>
              </a:rPr>
              <a:t>수기 데이터로 주어진 시간 외의 </a:t>
            </a:r>
            <a:r>
              <a:rPr lang="en-US" altLang="ko-KR" sz="1600" dirty="0">
                <a:solidFill>
                  <a:srgbClr val="242424">
                    <a:alpha val="85098"/>
                  </a:srgbClr>
                </a:solidFill>
                <a:ea typeface="Happiness Sans Regular"/>
              </a:rPr>
              <a:t>hour </a:t>
            </a:r>
            <a:r>
              <a:rPr lang="ko-KR" altLang="en-US" sz="1600" dirty="0">
                <a:solidFill>
                  <a:srgbClr val="242424">
                    <a:alpha val="85098"/>
                  </a:srgbClr>
                </a:solidFill>
                <a:ea typeface="Happiness Sans Regular"/>
              </a:rPr>
              <a:t>값을 갖는 컬럼 분리</a:t>
            </a:r>
          </a:p>
        </p:txBody>
      </p:sp>
      <p:sp>
        <p:nvSpPr>
          <p:cNvPr id="30" name="TextBox 21">
            <a:extLst>
              <a:ext uri="{FF2B5EF4-FFF2-40B4-BE49-F238E27FC236}">
                <a16:creationId xmlns:a16="http://schemas.microsoft.com/office/drawing/2014/main" id="{751C45B8-15B0-5B2B-DD9E-8644B1226C4C}"/>
              </a:ext>
            </a:extLst>
          </p:cNvPr>
          <p:cNvSpPr txBox="1"/>
          <p:nvPr/>
        </p:nvSpPr>
        <p:spPr>
          <a:xfrm>
            <a:off x="1797050" y="4929444"/>
            <a:ext cx="2286000" cy="1104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300" b="0" i="0" u="none" strike="noStrike" spc="-100" dirty="0">
                <a:solidFill>
                  <a:srgbClr val="486EF3"/>
                </a:solidFill>
                <a:latin typeface="Happiness Sans Title"/>
              </a:rPr>
              <a:t>01.</a:t>
            </a:r>
            <a:r>
              <a:rPr lang="en-US" sz="2300" b="0" i="0" u="none" strike="noStrike" spc="-100" dirty="0">
                <a:solidFill>
                  <a:srgbClr val="486EF3"/>
                </a:solidFill>
                <a:latin typeface="Happiness Sans Regular"/>
              </a:rPr>
              <a:t> </a:t>
            </a:r>
          </a:p>
          <a:p>
            <a:pPr lvl="0" algn="l">
              <a:lnSpc>
                <a:spcPct val="99600"/>
              </a:lnSpc>
            </a:pPr>
            <a:r>
              <a:rPr lang="ko-KR" altLang="en-US" sz="2300" b="0" i="0" u="none" strike="noStrike" dirty="0">
                <a:solidFill>
                  <a:srgbClr val="486EF3"/>
                </a:solidFill>
                <a:ea typeface="Happiness Sans Title"/>
              </a:rPr>
              <a:t>사전 프로세싱</a:t>
            </a:r>
            <a:endParaRPr lang="ko-KR" sz="2300" b="0" i="0" u="none" strike="noStrike" dirty="0">
              <a:solidFill>
                <a:srgbClr val="486EF3"/>
              </a:solidFill>
              <a:ea typeface="Happiness Sans Title"/>
            </a:endParaRPr>
          </a:p>
        </p:txBody>
      </p:sp>
      <p:sp>
        <p:nvSpPr>
          <p:cNvPr id="31" name="화살표: 아래쪽 30">
            <a:extLst>
              <a:ext uri="{FF2B5EF4-FFF2-40B4-BE49-F238E27FC236}">
                <a16:creationId xmlns:a16="http://schemas.microsoft.com/office/drawing/2014/main" id="{ACC3705A-07F7-42A6-6103-27C8D69DCBCC}"/>
              </a:ext>
            </a:extLst>
          </p:cNvPr>
          <p:cNvSpPr/>
          <p:nvPr/>
        </p:nvSpPr>
        <p:spPr>
          <a:xfrm>
            <a:off x="10896600" y="3946627"/>
            <a:ext cx="533400" cy="83820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57415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10198100"/>
            <a:ext cx="18338800" cy="101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0"/>
            <a:ext cx="18338800" cy="1016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787400" y="711200"/>
            <a:ext cx="46736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800" b="1" i="0" u="none" strike="noStrike">
                <a:solidFill>
                  <a:srgbClr val="486EF3"/>
                </a:solidFill>
                <a:latin typeface="Happiness Sans Title"/>
              </a:rPr>
              <a:t>02. DATA PROCESSING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6217900" y="800100"/>
            <a:ext cx="13081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200" b="0" i="0" u="none" strike="noStrike" spc="100">
                <a:solidFill>
                  <a:srgbClr val="242424"/>
                </a:solidFill>
                <a:latin typeface="Happiness Sans Regular"/>
              </a:rPr>
              <a:t>Team AI mens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11200" y="1079500"/>
            <a:ext cx="68072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7200" b="0" i="0" u="none" strike="noStrike" spc="-200">
                <a:solidFill>
                  <a:srgbClr val="242424"/>
                </a:solidFill>
                <a:ea typeface="Happiness Sans Title"/>
              </a:rPr>
              <a:t>데이터</a:t>
            </a:r>
            <a:r>
              <a:rPr lang="en-US" sz="7200" b="0" i="0" u="none" strike="noStrike" spc="-200">
                <a:solidFill>
                  <a:srgbClr val="242424"/>
                </a:solidFill>
                <a:latin typeface="Happiness Sans Title"/>
              </a:rPr>
              <a:t> </a:t>
            </a:r>
            <a:r>
              <a:rPr lang="ko-KR" sz="7200" b="0" i="0" u="none" strike="noStrike" spc="-200">
                <a:solidFill>
                  <a:srgbClr val="242424"/>
                </a:solidFill>
                <a:ea typeface="Happiness Sans Title"/>
              </a:rPr>
              <a:t>프로세싱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3009900"/>
            <a:ext cx="16764000" cy="65151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3500" y="4419600"/>
            <a:ext cx="15621000" cy="127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3500000">
            <a:off x="16725900" y="3822700"/>
            <a:ext cx="254000" cy="38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8100000">
            <a:off x="16573500" y="3822700"/>
            <a:ext cx="254000" cy="381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2146300" y="3505200"/>
            <a:ext cx="136652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500" b="1" i="0" u="none" strike="noStrike" spc="-100" dirty="0">
                <a:solidFill>
                  <a:srgbClr val="242424"/>
                </a:solidFill>
                <a:latin typeface="Happiness Sans Bold"/>
              </a:rPr>
              <a:t>03. </a:t>
            </a:r>
            <a:r>
              <a:rPr lang="ko-KR" altLang="en-US" sz="3500" b="1" i="0" u="none" strike="noStrike" spc="-100" dirty="0">
                <a:solidFill>
                  <a:srgbClr val="242424"/>
                </a:solidFill>
                <a:ea typeface="Happiness Sans Bold"/>
              </a:rPr>
              <a:t>이외 컬럼 프로세싱</a:t>
            </a:r>
            <a:endParaRPr lang="en-US" sz="3500" b="1" i="0" u="none" strike="noStrike" spc="-100" dirty="0">
              <a:solidFill>
                <a:srgbClr val="242424"/>
              </a:solidFill>
              <a:latin typeface="Happiness Sans Bold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6245CD2C-AD00-090E-653F-68E36F5C4A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6800" y="4602077"/>
            <a:ext cx="10870493" cy="27559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8555BB34-F07B-AD3D-F695-B48FAF71EE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26191" y="6304351"/>
            <a:ext cx="11612594" cy="290314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0E2AC17-B578-A209-788F-42004F1FFB91}"/>
              </a:ext>
            </a:extLst>
          </p:cNvPr>
          <p:cNvSpPr txBox="1"/>
          <p:nvPr/>
        </p:nvSpPr>
        <p:spPr>
          <a:xfrm>
            <a:off x="1752600" y="8191500"/>
            <a:ext cx="266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숫자형 변수 변화 확인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10198100"/>
            <a:ext cx="18338800" cy="101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0"/>
            <a:ext cx="18338800" cy="1016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787400" y="711200"/>
            <a:ext cx="46736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800" b="1" i="0" u="none" strike="noStrike">
                <a:solidFill>
                  <a:srgbClr val="486EF3"/>
                </a:solidFill>
                <a:latin typeface="Happiness Sans Title"/>
              </a:rPr>
              <a:t>02. DATA PROCESSING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6217900" y="800100"/>
            <a:ext cx="13081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200" b="0" i="0" u="none" strike="noStrike" spc="100">
                <a:solidFill>
                  <a:srgbClr val="242424"/>
                </a:solidFill>
                <a:latin typeface="Happiness Sans Regular"/>
              </a:rPr>
              <a:t>Team AI mens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11200" y="1079500"/>
            <a:ext cx="68072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7200" b="0" i="0" u="none" strike="noStrike" spc="-200">
                <a:solidFill>
                  <a:srgbClr val="242424"/>
                </a:solidFill>
                <a:ea typeface="Happiness Sans Title"/>
              </a:rPr>
              <a:t>데이터</a:t>
            </a:r>
            <a:r>
              <a:rPr lang="en-US" sz="7200" b="0" i="0" u="none" strike="noStrike" spc="-200">
                <a:solidFill>
                  <a:srgbClr val="242424"/>
                </a:solidFill>
                <a:latin typeface="Happiness Sans Title"/>
              </a:rPr>
              <a:t> </a:t>
            </a:r>
            <a:r>
              <a:rPr lang="ko-KR" sz="7200" b="0" i="0" u="none" strike="noStrike" spc="-200">
                <a:solidFill>
                  <a:srgbClr val="242424"/>
                </a:solidFill>
                <a:ea typeface="Happiness Sans Title"/>
              </a:rPr>
              <a:t>프로세싱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3009900"/>
            <a:ext cx="16764000" cy="65151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3500" y="4419600"/>
            <a:ext cx="15621000" cy="127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3500000">
            <a:off x="16725900" y="3822700"/>
            <a:ext cx="254000" cy="38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8100000">
            <a:off x="16573500" y="3822700"/>
            <a:ext cx="254000" cy="381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4826000" y="6642100"/>
            <a:ext cx="355600" cy="3048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8966200" y="6642100"/>
            <a:ext cx="355600" cy="3048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3106400" y="6642100"/>
            <a:ext cx="355600" cy="3048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2146300" y="3505200"/>
            <a:ext cx="82169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3500" b="1" i="0" u="none" strike="noStrike" spc="-100">
                <a:solidFill>
                  <a:srgbClr val="242424"/>
                </a:solidFill>
                <a:ea typeface="Happiness Sans Bold"/>
              </a:rPr>
              <a:t>처리</a:t>
            </a:r>
            <a:r>
              <a:rPr lang="en-US" sz="3500" b="1" i="0" u="none" strike="noStrike" spc="-100">
                <a:solidFill>
                  <a:srgbClr val="242424"/>
                </a:solidFill>
                <a:latin typeface="Happiness Sans Bold"/>
              </a:rPr>
              <a:t> </a:t>
            </a:r>
            <a:r>
              <a:rPr lang="ko-KR" sz="3500" b="1" i="0" u="none" strike="noStrike" spc="-100">
                <a:solidFill>
                  <a:srgbClr val="242424"/>
                </a:solidFill>
                <a:ea typeface="Happiness Sans Bold"/>
              </a:rPr>
              <a:t>과정</a:t>
            </a: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33500" y="4864100"/>
            <a:ext cx="3213100" cy="41021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1701800" y="6045200"/>
            <a:ext cx="2362200" cy="284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just">
              <a:lnSpc>
                <a:spcPct val="116199"/>
              </a:lnSpc>
              <a:buClr>
                <a:srgbClr val="FFFFFF"/>
              </a:buClr>
              <a:buFont typeface="Arial"/>
              <a:buChar char="●"/>
            </a:pPr>
            <a:r>
              <a:rPr lang="ko-KR" sz="1600" b="0" i="0" u="none" strike="noStrike" dirty="0">
                <a:solidFill>
                  <a:srgbClr val="FFFFFF">
                    <a:alpha val="85098"/>
                  </a:srgbClr>
                </a:solidFill>
                <a:ea typeface="Happiness Sans Regular"/>
              </a:rPr>
              <a:t>절반</a:t>
            </a:r>
            <a:r>
              <a:rPr lang="en-US" sz="1600" b="0" i="0" u="none" strike="noStrike" dirty="0">
                <a:solidFill>
                  <a:srgbClr val="FFFFFF">
                    <a:alpha val="85098"/>
                  </a:srgbClr>
                </a:solidFill>
                <a:latin typeface="Happiness Sans Regular"/>
              </a:rPr>
              <a:t> </a:t>
            </a:r>
            <a:r>
              <a:rPr lang="ko-KR" sz="1600" b="0" i="0" u="none" strike="noStrike" dirty="0">
                <a:solidFill>
                  <a:srgbClr val="FFFFFF">
                    <a:alpha val="85098"/>
                  </a:srgbClr>
                </a:solidFill>
                <a:ea typeface="Happiness Sans Regular"/>
              </a:rPr>
              <a:t>이상이</a:t>
            </a:r>
            <a:r>
              <a:rPr lang="en-US" sz="1600" b="0" i="0" u="none" strike="noStrike" dirty="0">
                <a:solidFill>
                  <a:srgbClr val="FFFFFF">
                    <a:alpha val="85098"/>
                  </a:srgbClr>
                </a:solidFill>
                <a:latin typeface="Happiness Sans Regular"/>
              </a:rPr>
              <a:t> </a:t>
            </a:r>
            <a:r>
              <a:rPr lang="ko-KR" sz="1600" b="0" i="0" u="none" strike="noStrike" dirty="0" err="1">
                <a:solidFill>
                  <a:srgbClr val="FFFFFF">
                    <a:alpha val="85098"/>
                  </a:srgbClr>
                </a:solidFill>
                <a:ea typeface="Happiness Sans Regular"/>
              </a:rPr>
              <a:t>결측치인</a:t>
            </a:r>
            <a:r>
              <a:rPr lang="en-US" sz="1600" b="0" i="0" u="none" strike="noStrike" dirty="0">
                <a:solidFill>
                  <a:srgbClr val="FFFFFF">
                    <a:alpha val="85098"/>
                  </a:srgbClr>
                </a:solidFill>
                <a:latin typeface="Happiness Sans Regular"/>
              </a:rPr>
              <a:t> </a:t>
            </a:r>
            <a:r>
              <a:rPr lang="ko-KR" sz="1600" b="0" i="0" u="none" strike="noStrike" dirty="0">
                <a:solidFill>
                  <a:srgbClr val="FFFFFF">
                    <a:alpha val="85098"/>
                  </a:srgbClr>
                </a:solidFill>
                <a:ea typeface="Happiness Sans Regular"/>
              </a:rPr>
              <a:t>컬럼</a:t>
            </a:r>
            <a:r>
              <a:rPr lang="en-US" sz="1600" b="0" i="0" u="none" strike="noStrike" dirty="0">
                <a:solidFill>
                  <a:srgbClr val="FFFFFF">
                    <a:alpha val="85098"/>
                  </a:srgbClr>
                </a:solidFill>
                <a:latin typeface="Happiness Sans Regular"/>
              </a:rPr>
              <a:t> </a:t>
            </a:r>
            <a:r>
              <a:rPr lang="ko-KR" sz="1600" b="0" i="0" u="none" strike="noStrike" dirty="0">
                <a:solidFill>
                  <a:srgbClr val="FFFFFF">
                    <a:alpha val="85098"/>
                  </a:srgbClr>
                </a:solidFill>
                <a:ea typeface="Happiness Sans Regular"/>
              </a:rPr>
              <a:t>삭제</a:t>
            </a:r>
          </a:p>
          <a:p>
            <a:pPr marL="342900" lvl="0" indent="-342900" algn="just">
              <a:lnSpc>
                <a:spcPct val="116199"/>
              </a:lnSpc>
              <a:buClr>
                <a:srgbClr val="FFFFFF"/>
              </a:buClr>
              <a:buFont typeface="Arial"/>
              <a:buChar char="●"/>
            </a:pPr>
            <a:r>
              <a:rPr lang="ko-KR" sz="1600" b="0" i="0" u="none" strike="noStrike" dirty="0">
                <a:solidFill>
                  <a:srgbClr val="FFFFFF">
                    <a:alpha val="85098"/>
                  </a:srgbClr>
                </a:solidFill>
                <a:ea typeface="Happiness Sans Regular"/>
              </a:rPr>
              <a:t>열의</a:t>
            </a:r>
            <a:r>
              <a:rPr lang="en-US" sz="1600" b="0" i="0" u="none" strike="noStrike" dirty="0">
                <a:solidFill>
                  <a:srgbClr val="FFFFFF">
                    <a:alpha val="85098"/>
                  </a:srgbClr>
                </a:solidFill>
                <a:latin typeface="Happiness Sans Regular"/>
              </a:rPr>
              <a:t> </a:t>
            </a:r>
            <a:r>
              <a:rPr lang="ko-KR" sz="1600" b="0" i="0" u="none" strike="noStrike" dirty="0">
                <a:solidFill>
                  <a:srgbClr val="FFFFFF">
                    <a:alpha val="85098"/>
                  </a:srgbClr>
                </a:solidFill>
                <a:ea typeface="Happiness Sans Regular"/>
              </a:rPr>
              <a:t>값이</a:t>
            </a:r>
            <a:r>
              <a:rPr lang="en-US" sz="1600" b="0" i="0" u="none" strike="noStrike" dirty="0">
                <a:solidFill>
                  <a:srgbClr val="FFFFFF">
                    <a:alpha val="85098"/>
                  </a:srgbClr>
                </a:solidFill>
                <a:latin typeface="Happiness Sans Regular"/>
              </a:rPr>
              <a:t> </a:t>
            </a:r>
            <a:r>
              <a:rPr lang="ko-KR" sz="1600" b="0" i="0" u="none" strike="noStrike" dirty="0">
                <a:solidFill>
                  <a:srgbClr val="FFFFFF">
                    <a:alpha val="85098"/>
                  </a:srgbClr>
                </a:solidFill>
                <a:ea typeface="Happiness Sans Regular"/>
              </a:rPr>
              <a:t>완전히</a:t>
            </a:r>
            <a:r>
              <a:rPr lang="en-US" sz="1600" b="0" i="0" u="none" strike="noStrike" dirty="0">
                <a:solidFill>
                  <a:srgbClr val="FFFFFF">
                    <a:alpha val="85098"/>
                  </a:srgbClr>
                </a:solidFill>
                <a:latin typeface="Happiness Sans Regular"/>
              </a:rPr>
              <a:t> </a:t>
            </a:r>
            <a:r>
              <a:rPr lang="ko-KR" sz="1600" b="0" i="0" u="none" strike="noStrike" dirty="0">
                <a:solidFill>
                  <a:srgbClr val="FFFFFF">
                    <a:alpha val="85098"/>
                  </a:srgbClr>
                </a:solidFill>
                <a:ea typeface="Happiness Sans Regular"/>
              </a:rPr>
              <a:t>같은</a:t>
            </a:r>
            <a:r>
              <a:rPr lang="en-US" sz="1600" b="0" i="0" u="none" strike="noStrike" dirty="0">
                <a:solidFill>
                  <a:srgbClr val="FFFFFF">
                    <a:alpha val="85098"/>
                  </a:srgbClr>
                </a:solidFill>
                <a:latin typeface="Happiness Sans Regular"/>
              </a:rPr>
              <a:t> </a:t>
            </a:r>
            <a:r>
              <a:rPr lang="ko-KR" sz="1600" b="0" i="0" u="none" strike="noStrike" dirty="0">
                <a:solidFill>
                  <a:srgbClr val="FFFFFF">
                    <a:alpha val="85098"/>
                  </a:srgbClr>
                </a:solidFill>
                <a:ea typeface="Happiness Sans Regular"/>
              </a:rPr>
              <a:t>값을</a:t>
            </a:r>
            <a:r>
              <a:rPr lang="en-US" sz="1600" b="0" i="0" u="none" strike="noStrike" dirty="0">
                <a:solidFill>
                  <a:srgbClr val="FFFFFF">
                    <a:alpha val="85098"/>
                  </a:srgbClr>
                </a:solidFill>
                <a:latin typeface="Happiness Sans Regular"/>
              </a:rPr>
              <a:t> </a:t>
            </a:r>
            <a:r>
              <a:rPr lang="ko-KR" sz="1600" b="0" i="0" u="none" strike="noStrike" dirty="0">
                <a:solidFill>
                  <a:srgbClr val="FFFFFF">
                    <a:alpha val="85098"/>
                  </a:srgbClr>
                </a:solidFill>
                <a:ea typeface="Happiness Sans Regular"/>
              </a:rPr>
              <a:t>가지는</a:t>
            </a:r>
            <a:r>
              <a:rPr lang="en-US" sz="1600" b="0" i="0" u="none" strike="noStrike" dirty="0">
                <a:solidFill>
                  <a:srgbClr val="FFFFFF">
                    <a:alpha val="85098"/>
                  </a:srgbClr>
                </a:solidFill>
                <a:latin typeface="Happiness Sans Regular"/>
              </a:rPr>
              <a:t> </a:t>
            </a:r>
            <a:r>
              <a:rPr lang="ko-KR" sz="1600" b="0" i="0" u="none" strike="noStrike" dirty="0">
                <a:solidFill>
                  <a:srgbClr val="FFFFFF">
                    <a:alpha val="85098"/>
                  </a:srgbClr>
                </a:solidFill>
                <a:ea typeface="Happiness Sans Regular"/>
              </a:rPr>
              <a:t>열들을</a:t>
            </a:r>
            <a:r>
              <a:rPr lang="en-US" sz="1600" b="0" i="0" u="none" strike="noStrike" dirty="0">
                <a:solidFill>
                  <a:srgbClr val="FFFFFF">
                    <a:alpha val="85098"/>
                  </a:srgbClr>
                </a:solidFill>
                <a:latin typeface="Happiness Sans Regular"/>
              </a:rPr>
              <a:t> </a:t>
            </a:r>
            <a:r>
              <a:rPr lang="ko-KR" sz="1600" b="0" i="0" u="none" strike="noStrike" dirty="0">
                <a:solidFill>
                  <a:srgbClr val="FFFFFF">
                    <a:alpha val="85098"/>
                  </a:srgbClr>
                </a:solidFill>
                <a:ea typeface="Happiness Sans Regular"/>
              </a:rPr>
              <a:t>대표</a:t>
            </a:r>
            <a:r>
              <a:rPr lang="en-US" sz="1600" b="0" i="0" u="none" strike="noStrike" dirty="0">
                <a:solidFill>
                  <a:srgbClr val="FFFFFF">
                    <a:alpha val="85098"/>
                  </a:srgbClr>
                </a:solidFill>
                <a:latin typeface="Happiness Sans Regular"/>
              </a:rPr>
              <a:t> </a:t>
            </a:r>
            <a:r>
              <a:rPr lang="ko-KR" sz="1600" b="0" i="0" u="none" strike="noStrike" dirty="0">
                <a:solidFill>
                  <a:srgbClr val="FFFFFF">
                    <a:alpha val="85098"/>
                  </a:srgbClr>
                </a:solidFill>
                <a:ea typeface="Happiness Sans Regular"/>
              </a:rPr>
              <a:t>열</a:t>
            </a:r>
            <a:r>
              <a:rPr lang="en-US" sz="1600" b="0" i="0" u="none" strike="noStrike" dirty="0">
                <a:solidFill>
                  <a:srgbClr val="FFFFFF">
                    <a:alpha val="85098"/>
                  </a:srgbClr>
                </a:solidFill>
                <a:latin typeface="Happiness Sans Regular"/>
              </a:rPr>
              <a:t> </a:t>
            </a:r>
            <a:r>
              <a:rPr lang="ko-KR" sz="1600" b="0" i="0" u="none" strike="noStrike" dirty="0">
                <a:solidFill>
                  <a:srgbClr val="FFFFFF">
                    <a:alpha val="85098"/>
                  </a:srgbClr>
                </a:solidFill>
                <a:ea typeface="Happiness Sans Regular"/>
              </a:rPr>
              <a:t>하나만</a:t>
            </a:r>
            <a:r>
              <a:rPr lang="en-US" sz="1600" b="0" i="0" u="none" strike="noStrike" dirty="0">
                <a:solidFill>
                  <a:srgbClr val="FFFFFF">
                    <a:alpha val="85098"/>
                  </a:srgbClr>
                </a:solidFill>
                <a:latin typeface="Happiness Sans Regular"/>
              </a:rPr>
              <a:t> </a:t>
            </a:r>
            <a:r>
              <a:rPr lang="ko-KR" sz="1600" b="0" i="0" u="none" strike="noStrike" dirty="0">
                <a:solidFill>
                  <a:srgbClr val="FFFFFF">
                    <a:alpha val="85098"/>
                  </a:srgbClr>
                </a:solidFill>
                <a:ea typeface="Happiness Sans Regular"/>
              </a:rPr>
              <a:t>남기고</a:t>
            </a:r>
            <a:r>
              <a:rPr lang="en-US" sz="1600" b="0" i="0" u="none" strike="noStrike" dirty="0">
                <a:solidFill>
                  <a:srgbClr val="FFFFFF">
                    <a:alpha val="85098"/>
                  </a:srgbClr>
                </a:solidFill>
                <a:latin typeface="Happiness Sans Regular"/>
              </a:rPr>
              <a:t> </a:t>
            </a:r>
            <a:r>
              <a:rPr lang="ko-KR" sz="1600" b="0" i="0" u="none" strike="noStrike" dirty="0">
                <a:solidFill>
                  <a:srgbClr val="FFFFFF">
                    <a:alpha val="85098"/>
                  </a:srgbClr>
                </a:solidFill>
                <a:ea typeface="Happiness Sans Regular"/>
              </a:rPr>
              <a:t>제거</a:t>
            </a:r>
          </a:p>
          <a:p>
            <a:pPr marL="342900" lvl="0" indent="-342900" algn="just">
              <a:lnSpc>
                <a:spcPct val="116199"/>
              </a:lnSpc>
              <a:buClr>
                <a:srgbClr val="FFFFFF"/>
              </a:buClr>
              <a:buFont typeface="Arial"/>
              <a:buChar char="●"/>
            </a:pPr>
            <a:r>
              <a:rPr lang="ko-KR" sz="1600" b="0" i="0" u="none" strike="noStrike" dirty="0" err="1">
                <a:solidFill>
                  <a:srgbClr val="FFFFFF">
                    <a:alpha val="85098"/>
                  </a:srgbClr>
                </a:solidFill>
                <a:ea typeface="Happiness Sans Regular"/>
              </a:rPr>
              <a:t>결측값을</a:t>
            </a:r>
            <a:r>
              <a:rPr lang="en-US" sz="1600" b="0" i="0" u="none" strike="noStrike" dirty="0">
                <a:solidFill>
                  <a:srgbClr val="FFFFFF">
                    <a:alpha val="85098"/>
                  </a:srgbClr>
                </a:solidFill>
                <a:latin typeface="Happiness Sans Regular"/>
              </a:rPr>
              <a:t> </a:t>
            </a:r>
            <a:r>
              <a:rPr lang="ko-KR" sz="1600" b="0" i="0" u="none" strike="noStrike" dirty="0" err="1">
                <a:solidFill>
                  <a:srgbClr val="FFFFFF">
                    <a:alpha val="85098"/>
                  </a:srgbClr>
                </a:solidFill>
                <a:ea typeface="Happiness Sans Regular"/>
              </a:rPr>
              <a:t>특정값으로</a:t>
            </a:r>
            <a:r>
              <a:rPr lang="en-US" sz="1600" b="0" i="0" u="none" strike="noStrike" dirty="0">
                <a:solidFill>
                  <a:srgbClr val="FFFFFF">
                    <a:alpha val="85098"/>
                  </a:srgbClr>
                </a:solidFill>
                <a:latin typeface="Happiness Sans Regular"/>
              </a:rPr>
              <a:t> </a:t>
            </a:r>
            <a:r>
              <a:rPr lang="ko-KR" sz="1600" b="0" i="0" u="none" strike="noStrike" dirty="0">
                <a:solidFill>
                  <a:srgbClr val="FFFFFF">
                    <a:alpha val="85098"/>
                  </a:srgbClr>
                </a:solidFill>
                <a:ea typeface="Happiness Sans Regular"/>
              </a:rPr>
              <a:t>대체</a:t>
            </a:r>
          </a:p>
          <a:p>
            <a:pPr marL="342900" lvl="0" indent="-342900" algn="just">
              <a:lnSpc>
                <a:spcPct val="116199"/>
              </a:lnSpc>
              <a:buClr>
                <a:srgbClr val="FFFFFF"/>
              </a:buClr>
              <a:buFont typeface="Arial"/>
              <a:buChar char="●"/>
            </a:pPr>
            <a:r>
              <a:rPr lang="ko-KR" sz="1600" b="0" i="0" u="none" strike="noStrike" dirty="0">
                <a:solidFill>
                  <a:srgbClr val="FFFFFF">
                    <a:alpha val="85098"/>
                  </a:srgbClr>
                </a:solidFill>
                <a:ea typeface="Happiness Sans Regular"/>
              </a:rPr>
              <a:t>열의</a:t>
            </a:r>
            <a:r>
              <a:rPr lang="en-US" sz="1600" b="0" i="0" u="none" strike="noStrike" dirty="0">
                <a:solidFill>
                  <a:srgbClr val="FFFFFF">
                    <a:alpha val="85098"/>
                  </a:srgbClr>
                </a:solidFill>
                <a:latin typeface="Happiness Sans Regular"/>
              </a:rPr>
              <a:t> </a:t>
            </a:r>
            <a:r>
              <a:rPr lang="ko-KR" sz="1600" b="0" i="0" u="none" strike="noStrike" dirty="0" err="1">
                <a:solidFill>
                  <a:srgbClr val="FFFFFF">
                    <a:alpha val="85098"/>
                  </a:srgbClr>
                </a:solidFill>
                <a:ea typeface="Happiness Sans Regular"/>
              </a:rPr>
              <a:t>고윳값이</a:t>
            </a:r>
            <a:r>
              <a:rPr lang="en-US" sz="1600" b="0" i="0" u="none" strike="noStrike" dirty="0">
                <a:solidFill>
                  <a:srgbClr val="FFFFFF">
                    <a:alpha val="85098"/>
                  </a:srgbClr>
                </a:solidFill>
                <a:latin typeface="Happiness Sans Regular"/>
              </a:rPr>
              <a:t> 1</a:t>
            </a:r>
            <a:r>
              <a:rPr lang="ko-KR" sz="1600" b="0" i="0" u="none" strike="noStrike" dirty="0">
                <a:solidFill>
                  <a:srgbClr val="FFFFFF">
                    <a:alpha val="85098"/>
                  </a:srgbClr>
                </a:solidFill>
                <a:ea typeface="Happiness Sans Regular"/>
              </a:rPr>
              <a:t>개</a:t>
            </a:r>
            <a:r>
              <a:rPr lang="en-US" sz="1600" b="0" i="0" u="none" strike="noStrike" dirty="0">
                <a:solidFill>
                  <a:srgbClr val="FFFFFF">
                    <a:alpha val="85098"/>
                  </a:srgbClr>
                </a:solidFill>
                <a:latin typeface="Happiness Sans Regular"/>
              </a:rPr>
              <a:t> </a:t>
            </a:r>
            <a:r>
              <a:rPr lang="ko-KR" sz="1600" b="0" i="0" u="none" strike="noStrike" dirty="0">
                <a:solidFill>
                  <a:srgbClr val="FFFFFF">
                    <a:alpha val="85098"/>
                  </a:srgbClr>
                </a:solidFill>
                <a:ea typeface="Happiness Sans Regular"/>
              </a:rPr>
              <a:t>이거나</a:t>
            </a:r>
            <a:r>
              <a:rPr lang="en-US" sz="1600" b="0" i="0" u="none" strike="noStrike" dirty="0">
                <a:solidFill>
                  <a:srgbClr val="FFFFFF">
                    <a:alpha val="85098"/>
                  </a:srgbClr>
                </a:solidFill>
                <a:latin typeface="Happiness Sans Regular"/>
              </a:rPr>
              <a:t>, </a:t>
            </a:r>
            <a:r>
              <a:rPr lang="ko-KR" sz="1600" b="0" i="0" u="none" strike="noStrike" dirty="0">
                <a:solidFill>
                  <a:srgbClr val="FFFFFF">
                    <a:alpha val="85098"/>
                  </a:srgbClr>
                </a:solidFill>
                <a:ea typeface="Happiness Sans Regular"/>
              </a:rPr>
              <a:t>데이터</a:t>
            </a:r>
            <a:r>
              <a:rPr lang="en-US" sz="1600" b="0" i="0" u="none" strike="noStrike" dirty="0">
                <a:solidFill>
                  <a:srgbClr val="FFFFFF">
                    <a:alpha val="85098"/>
                  </a:srgbClr>
                </a:solidFill>
                <a:latin typeface="Happiness Sans Regular"/>
              </a:rPr>
              <a:t> </a:t>
            </a:r>
            <a:r>
              <a:rPr lang="ko-KR" sz="1600" b="0" i="0" u="none" strike="noStrike" dirty="0">
                <a:solidFill>
                  <a:srgbClr val="FFFFFF">
                    <a:alpha val="85098"/>
                  </a:srgbClr>
                </a:solidFill>
                <a:ea typeface="Happiness Sans Regular"/>
              </a:rPr>
              <a:t>개수와</a:t>
            </a:r>
            <a:r>
              <a:rPr lang="en-US" sz="1600" b="0" i="0" u="none" strike="noStrike" dirty="0">
                <a:solidFill>
                  <a:srgbClr val="FFFFFF">
                    <a:alpha val="85098"/>
                  </a:srgbClr>
                </a:solidFill>
                <a:latin typeface="Happiness Sans Regular"/>
              </a:rPr>
              <a:t> </a:t>
            </a:r>
            <a:r>
              <a:rPr lang="ko-KR" sz="1600" b="0" i="0" u="none" strike="noStrike" dirty="0">
                <a:solidFill>
                  <a:srgbClr val="FFFFFF">
                    <a:alpha val="85098"/>
                  </a:srgbClr>
                </a:solidFill>
                <a:ea typeface="Happiness Sans Regular"/>
              </a:rPr>
              <a:t>같은</a:t>
            </a:r>
            <a:r>
              <a:rPr lang="en-US" sz="1600" b="0" i="0" u="none" strike="noStrike" dirty="0">
                <a:solidFill>
                  <a:srgbClr val="FFFFFF">
                    <a:alpha val="85098"/>
                  </a:srgbClr>
                </a:solidFill>
                <a:latin typeface="Happiness Sans Regular"/>
              </a:rPr>
              <a:t> </a:t>
            </a:r>
            <a:r>
              <a:rPr lang="ko-KR" sz="1600" b="0" i="0" u="none" strike="noStrike" dirty="0">
                <a:solidFill>
                  <a:srgbClr val="FFFFFF">
                    <a:alpha val="85098"/>
                  </a:srgbClr>
                </a:solidFill>
                <a:ea typeface="Happiness Sans Regular"/>
              </a:rPr>
              <a:t>열</a:t>
            </a:r>
            <a:r>
              <a:rPr lang="en-US" sz="1600" b="0" i="0" u="none" strike="noStrike" dirty="0">
                <a:solidFill>
                  <a:srgbClr val="FFFFFF">
                    <a:alpha val="85098"/>
                  </a:srgbClr>
                </a:solidFill>
                <a:latin typeface="Happiness Sans Regular"/>
              </a:rPr>
              <a:t> </a:t>
            </a:r>
            <a:r>
              <a:rPr lang="ko-KR" sz="1600" b="0" i="0" u="none" strike="noStrike" dirty="0">
                <a:solidFill>
                  <a:srgbClr val="FFFFFF">
                    <a:alpha val="85098"/>
                  </a:srgbClr>
                </a:solidFill>
                <a:ea typeface="Happiness Sans Regular"/>
              </a:rPr>
              <a:t>제외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828800" y="5130800"/>
            <a:ext cx="2286000" cy="825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500" b="0" i="0" u="none" strike="noStrike" spc="-100" dirty="0">
                <a:solidFill>
                  <a:srgbClr val="FFFFFF"/>
                </a:solidFill>
                <a:latin typeface="Happiness Sans Title"/>
              </a:rPr>
              <a:t>01. </a:t>
            </a:r>
          </a:p>
          <a:p>
            <a:pPr lvl="0" algn="l">
              <a:lnSpc>
                <a:spcPct val="99600"/>
              </a:lnSpc>
            </a:pPr>
            <a:r>
              <a:rPr lang="ko-KR" sz="2500" b="0" i="0" u="none" strike="noStrike" dirty="0">
                <a:solidFill>
                  <a:srgbClr val="FFFFFF"/>
                </a:solidFill>
                <a:ea typeface="Happiness Sans Title"/>
              </a:rPr>
              <a:t>사전</a:t>
            </a:r>
            <a:r>
              <a:rPr lang="en-US" sz="2500" b="0" i="0" u="none" strike="noStrike" dirty="0">
                <a:solidFill>
                  <a:srgbClr val="FFFFFF"/>
                </a:solidFill>
                <a:latin typeface="Happiness Sans Title"/>
              </a:rPr>
              <a:t> </a:t>
            </a:r>
            <a:r>
              <a:rPr lang="ko-KR" sz="2500" b="0" i="0" u="none" strike="noStrike" dirty="0">
                <a:solidFill>
                  <a:srgbClr val="FFFFFF"/>
                </a:solidFill>
                <a:ea typeface="Happiness Sans Title"/>
              </a:rPr>
              <a:t>프로세싱</a:t>
            </a:r>
          </a:p>
        </p:txBody>
      </p:sp>
      <p:pic>
        <p:nvPicPr>
          <p:cNvPr id="19" name="Picture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61000" y="4864100"/>
            <a:ext cx="3213100" cy="4102100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5842000" y="6210300"/>
            <a:ext cx="2362200" cy="2565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just">
              <a:lnSpc>
                <a:spcPct val="116199"/>
              </a:lnSpc>
              <a:buClr>
                <a:srgbClr val="242424"/>
              </a:buClr>
              <a:buFont typeface="Arial"/>
              <a:buChar char="●"/>
            </a:pPr>
            <a:r>
              <a:rPr lang="ko-KR" altLang="en-US" sz="1600" dirty="0">
                <a:solidFill>
                  <a:srgbClr val="242424">
                    <a:alpha val="85098"/>
                  </a:srgbClr>
                </a:solidFill>
                <a:ea typeface="Happiness Sans Regular"/>
              </a:rPr>
              <a:t>각 공정단계</a:t>
            </a:r>
            <a:r>
              <a:rPr lang="en-US" altLang="ko-KR" sz="1600" dirty="0">
                <a:solidFill>
                  <a:srgbClr val="242424">
                    <a:alpha val="85098"/>
                  </a:srgbClr>
                </a:solidFill>
                <a:ea typeface="Happiness Sans Regular"/>
              </a:rPr>
              <a:t>, </a:t>
            </a:r>
            <a:r>
              <a:rPr lang="ko-KR" altLang="en-US" sz="1600" dirty="0">
                <a:solidFill>
                  <a:srgbClr val="242424">
                    <a:alpha val="85098"/>
                  </a:srgbClr>
                </a:solidFill>
                <a:ea typeface="Happiness Sans Regular"/>
              </a:rPr>
              <a:t>스테이지의 </a:t>
            </a:r>
            <a:r>
              <a:rPr lang="ko-KR" altLang="en-US" sz="1600" dirty="0" err="1">
                <a:solidFill>
                  <a:srgbClr val="242424">
                    <a:alpha val="85098"/>
                  </a:srgbClr>
                </a:solidFill>
                <a:ea typeface="Happiness Sans Regular"/>
              </a:rPr>
              <a:t>좌표값</a:t>
            </a:r>
            <a:r>
              <a:rPr lang="en-US" altLang="ko-KR" sz="1600" dirty="0">
                <a:solidFill>
                  <a:srgbClr val="242424">
                    <a:alpha val="85098"/>
                  </a:srgbClr>
                </a:solidFill>
                <a:ea typeface="Happiness Sans Regular"/>
              </a:rPr>
              <a:t>(POSITION)</a:t>
            </a:r>
            <a:r>
              <a:rPr lang="ko-KR" altLang="en-US" sz="1600" dirty="0">
                <a:solidFill>
                  <a:srgbClr val="242424">
                    <a:alpha val="85098"/>
                  </a:srgbClr>
                </a:solidFill>
                <a:ea typeface="Happiness Sans Regular"/>
              </a:rPr>
              <a:t>을 하나의 컬럼으로 만듦</a:t>
            </a:r>
            <a:endParaRPr lang="en-US" altLang="ko-KR" sz="1600" dirty="0">
              <a:solidFill>
                <a:srgbClr val="242424">
                  <a:alpha val="85098"/>
                </a:srgbClr>
              </a:solidFill>
              <a:ea typeface="Happiness Sans Regular"/>
            </a:endParaRPr>
          </a:p>
          <a:p>
            <a:pPr marL="342900" lvl="0" indent="-342900" algn="just">
              <a:lnSpc>
                <a:spcPct val="116199"/>
              </a:lnSpc>
              <a:buClr>
                <a:srgbClr val="242424"/>
              </a:buClr>
              <a:buFont typeface="Arial"/>
              <a:buChar char="●"/>
            </a:pPr>
            <a:r>
              <a:rPr lang="ko-KR" altLang="en-US" sz="1600" dirty="0">
                <a:solidFill>
                  <a:srgbClr val="242424">
                    <a:alpha val="85098"/>
                  </a:srgbClr>
                </a:solidFill>
                <a:ea typeface="Happiness Sans Regular"/>
              </a:rPr>
              <a:t>접두사 기준 </a:t>
            </a:r>
            <a:r>
              <a:rPr lang="en-US" altLang="ko-KR" sz="1600" dirty="0">
                <a:solidFill>
                  <a:srgbClr val="242424">
                    <a:alpha val="85098"/>
                  </a:srgbClr>
                </a:solidFill>
                <a:ea typeface="Happiness Sans Regular"/>
              </a:rPr>
              <a:t>(</a:t>
            </a:r>
            <a:r>
              <a:rPr lang="ko-KR" altLang="en-US" sz="1600" dirty="0">
                <a:solidFill>
                  <a:srgbClr val="242424">
                    <a:alpha val="85098"/>
                  </a:srgbClr>
                </a:solidFill>
                <a:ea typeface="Happiness Sans Regular"/>
              </a:rPr>
              <a:t>공정 명</a:t>
            </a:r>
            <a:r>
              <a:rPr lang="en-US" altLang="ko-KR" sz="1600" dirty="0">
                <a:solidFill>
                  <a:srgbClr val="242424">
                    <a:alpha val="85098"/>
                  </a:srgbClr>
                </a:solidFill>
                <a:ea typeface="Happiness Sans Regular"/>
              </a:rPr>
              <a:t>), </a:t>
            </a:r>
            <a:r>
              <a:rPr lang="ko-KR" altLang="en-US" sz="1600" dirty="0">
                <a:solidFill>
                  <a:srgbClr val="242424">
                    <a:alpha val="85098"/>
                  </a:srgbClr>
                </a:solidFill>
                <a:ea typeface="Happiness Sans Regular"/>
              </a:rPr>
              <a:t>헤드에 관한 위치정보 병합</a:t>
            </a:r>
            <a:endParaRPr lang="en-US" altLang="ko-KR" sz="1600" dirty="0">
              <a:solidFill>
                <a:srgbClr val="242424">
                  <a:alpha val="85098"/>
                </a:srgbClr>
              </a:solidFill>
              <a:ea typeface="Happiness Sans Regular"/>
            </a:endParaRPr>
          </a:p>
          <a:p>
            <a:pPr marL="342900" lvl="0" indent="-342900" algn="just">
              <a:lnSpc>
                <a:spcPct val="116199"/>
              </a:lnSpc>
              <a:buClr>
                <a:srgbClr val="242424"/>
              </a:buClr>
              <a:buFont typeface="Arial"/>
              <a:buChar char="●"/>
            </a:pPr>
            <a:r>
              <a:rPr lang="ko-KR" altLang="en-US" sz="1600" dirty="0">
                <a:solidFill>
                  <a:srgbClr val="242424">
                    <a:alpha val="85098"/>
                  </a:srgbClr>
                </a:solidFill>
                <a:ea typeface="Happiness Sans Regular"/>
              </a:rPr>
              <a:t>레진 배출 시간 관련 프로세싱</a:t>
            </a:r>
            <a:endParaRPr lang="en-US" altLang="ko-KR" sz="1600" dirty="0">
              <a:solidFill>
                <a:srgbClr val="242424">
                  <a:alpha val="85098"/>
                </a:srgbClr>
              </a:solidFill>
              <a:ea typeface="Happiness Sans Regular"/>
            </a:endParaRPr>
          </a:p>
          <a:p>
            <a:pPr marL="342900" lvl="0" indent="-342900" algn="just">
              <a:lnSpc>
                <a:spcPct val="116199"/>
              </a:lnSpc>
              <a:buClr>
                <a:srgbClr val="242424"/>
              </a:buClr>
              <a:buFont typeface="Arial"/>
              <a:buChar char="●"/>
            </a:pPr>
            <a:r>
              <a:rPr lang="ko-KR" altLang="en-US" sz="1600" dirty="0">
                <a:solidFill>
                  <a:srgbClr val="242424">
                    <a:alpha val="85098"/>
                  </a:srgbClr>
                </a:solidFill>
                <a:ea typeface="Happiness Sans Regular"/>
              </a:rPr>
              <a:t>사전 프로세싱 과정에서 구한 시간차 컬럼 생성</a:t>
            </a:r>
            <a:endParaRPr lang="en-US" altLang="ko-KR" sz="1600" dirty="0">
              <a:solidFill>
                <a:srgbClr val="242424">
                  <a:alpha val="85098"/>
                </a:srgbClr>
              </a:solidFill>
              <a:ea typeface="Happiness Sans Regular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5880100" y="4985160"/>
            <a:ext cx="2286000" cy="1104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300" b="0" i="0" u="none" strike="noStrike" spc="-100" dirty="0">
                <a:solidFill>
                  <a:srgbClr val="486EF3"/>
                </a:solidFill>
                <a:latin typeface="Happiness Sans Title"/>
              </a:rPr>
              <a:t>02.</a:t>
            </a:r>
            <a:r>
              <a:rPr lang="en-US" sz="2300" b="0" i="0" u="none" strike="noStrike" spc="-100" dirty="0">
                <a:solidFill>
                  <a:srgbClr val="486EF3"/>
                </a:solidFill>
                <a:latin typeface="Happiness Sans Regular"/>
              </a:rPr>
              <a:t> </a:t>
            </a:r>
          </a:p>
          <a:p>
            <a:pPr lvl="0" algn="l">
              <a:lnSpc>
                <a:spcPct val="99600"/>
              </a:lnSpc>
            </a:pPr>
            <a:r>
              <a:rPr lang="ko-KR" altLang="en-US" sz="2200" b="0" i="0" u="none" strike="noStrike" dirty="0">
                <a:solidFill>
                  <a:srgbClr val="486EF3"/>
                </a:solidFill>
                <a:ea typeface="Happiness Sans Title"/>
              </a:rPr>
              <a:t>연관 컬럼 생성 및 병합</a:t>
            </a:r>
            <a:endParaRPr lang="ko-KR" sz="2200" b="0" i="0" u="none" strike="noStrike" dirty="0">
              <a:solidFill>
                <a:srgbClr val="486EF3"/>
              </a:solidFill>
              <a:ea typeface="Happiness Sans Title"/>
            </a:endParaRPr>
          </a:p>
        </p:txBody>
      </p:sp>
      <p:pic>
        <p:nvPicPr>
          <p:cNvPr id="22" name="Picture 2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01200" y="4864100"/>
            <a:ext cx="3213100" cy="4102100"/>
          </a:xfrm>
          <a:prstGeom prst="rect">
            <a:avLst/>
          </a:prstGeom>
        </p:spPr>
      </p:pic>
      <p:sp>
        <p:nvSpPr>
          <p:cNvPr id="23" name="TextBox 23"/>
          <p:cNvSpPr txBox="1"/>
          <p:nvPr/>
        </p:nvSpPr>
        <p:spPr>
          <a:xfrm>
            <a:off x="9982200" y="5867400"/>
            <a:ext cx="2362200" cy="2882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just">
              <a:lnSpc>
                <a:spcPct val="116199"/>
              </a:lnSpc>
              <a:buClr>
                <a:srgbClr val="242424"/>
              </a:buClr>
              <a:buFont typeface="Arial"/>
              <a:buChar char="●"/>
            </a:pPr>
            <a:r>
              <a:rPr lang="ko-KR" altLang="en-US" b="0" i="0" u="none" strike="noStrike" dirty="0">
                <a:solidFill>
                  <a:srgbClr val="242424">
                    <a:alpha val="85098"/>
                  </a:srgbClr>
                </a:solidFill>
                <a:ea typeface="Happiness Sans Regular"/>
              </a:rPr>
              <a:t>숫자형 변수에서 </a:t>
            </a:r>
            <a:r>
              <a:rPr lang="ko-KR" b="0" i="0" u="none" strike="noStrike" dirty="0">
                <a:solidFill>
                  <a:srgbClr val="242424">
                    <a:alpha val="85098"/>
                  </a:srgbClr>
                </a:solidFill>
                <a:ea typeface="Happiness Sans Regular"/>
              </a:rPr>
              <a:t>높은</a:t>
            </a:r>
            <a:r>
              <a:rPr lang="en-US" b="0" i="0" u="none" strike="noStrike" dirty="0">
                <a:solidFill>
                  <a:srgbClr val="242424">
                    <a:alpha val="85098"/>
                  </a:srgbClr>
                </a:solidFill>
                <a:latin typeface="Happiness Sans Regular"/>
              </a:rPr>
              <a:t> </a:t>
            </a:r>
            <a:r>
              <a:rPr lang="ko-KR" b="0" i="0" u="none" strike="noStrike" dirty="0">
                <a:solidFill>
                  <a:srgbClr val="242424">
                    <a:alpha val="85098"/>
                  </a:srgbClr>
                </a:solidFill>
                <a:ea typeface="Happiness Sans Regular"/>
              </a:rPr>
              <a:t>상관계수를</a:t>
            </a:r>
            <a:r>
              <a:rPr lang="en-US" b="0" i="0" u="none" strike="noStrike" dirty="0">
                <a:solidFill>
                  <a:srgbClr val="242424">
                    <a:alpha val="85098"/>
                  </a:srgbClr>
                </a:solidFill>
                <a:latin typeface="Happiness Sans Regular"/>
              </a:rPr>
              <a:t> </a:t>
            </a:r>
            <a:r>
              <a:rPr lang="ko-KR" b="0" i="0" u="none" strike="noStrike" dirty="0">
                <a:solidFill>
                  <a:srgbClr val="242424">
                    <a:alpha val="85098"/>
                  </a:srgbClr>
                </a:solidFill>
                <a:ea typeface="Happiness Sans Regular"/>
              </a:rPr>
              <a:t>가진</a:t>
            </a:r>
            <a:r>
              <a:rPr lang="en-US" b="0" i="0" u="none" strike="noStrike" dirty="0">
                <a:solidFill>
                  <a:srgbClr val="242424">
                    <a:alpha val="85098"/>
                  </a:srgbClr>
                </a:solidFill>
                <a:latin typeface="Happiness Sans Regular"/>
              </a:rPr>
              <a:t> </a:t>
            </a:r>
            <a:r>
              <a:rPr lang="ko-KR" b="0" i="0" u="none" strike="noStrike" dirty="0">
                <a:solidFill>
                  <a:srgbClr val="242424">
                    <a:alpha val="85098"/>
                  </a:srgbClr>
                </a:solidFill>
                <a:ea typeface="Happiness Sans Regular"/>
              </a:rPr>
              <a:t>컬럼</a:t>
            </a:r>
            <a:r>
              <a:rPr lang="en-US" altLang="ko-KR" b="0" i="0" u="none" strike="noStrike" dirty="0">
                <a:solidFill>
                  <a:srgbClr val="242424">
                    <a:alpha val="85098"/>
                  </a:srgbClr>
                </a:solidFill>
                <a:ea typeface="Happiness Sans Regular"/>
              </a:rPr>
              <a:t> </a:t>
            </a:r>
            <a:r>
              <a:rPr lang="ko-KR" altLang="en-US" b="0" i="0" u="none" strike="noStrike" dirty="0">
                <a:solidFill>
                  <a:srgbClr val="242424">
                    <a:alpha val="85098"/>
                  </a:srgbClr>
                </a:solidFill>
                <a:ea typeface="Happiness Sans Regular"/>
              </a:rPr>
              <a:t>외 제외 </a:t>
            </a:r>
            <a:r>
              <a:rPr lang="en-US" altLang="ko-KR" b="0" i="0" u="none" strike="noStrike" dirty="0">
                <a:solidFill>
                  <a:srgbClr val="242424">
                    <a:alpha val="85098"/>
                  </a:srgbClr>
                </a:solidFill>
                <a:ea typeface="Happiness Sans Regular"/>
              </a:rPr>
              <a:t>(</a:t>
            </a:r>
            <a:r>
              <a:rPr lang="ko-KR" altLang="en-US" dirty="0">
                <a:solidFill>
                  <a:srgbClr val="242424">
                    <a:alpha val="85098"/>
                  </a:srgbClr>
                </a:solidFill>
                <a:ea typeface="Happiness Sans Regular"/>
              </a:rPr>
              <a:t>독립적인 숫자형 변수와 범주형 변수 결합</a:t>
            </a:r>
            <a:r>
              <a:rPr lang="en-US" altLang="ko-KR" dirty="0">
                <a:solidFill>
                  <a:srgbClr val="242424">
                    <a:alpha val="85098"/>
                  </a:srgbClr>
                </a:solidFill>
                <a:ea typeface="Happiness Sans Regular"/>
              </a:rPr>
              <a:t>)</a:t>
            </a:r>
            <a:endParaRPr lang="en-US" altLang="ko-KR" b="0" i="0" u="none" strike="noStrike" dirty="0">
              <a:solidFill>
                <a:srgbClr val="242424">
                  <a:alpha val="85098"/>
                </a:srgbClr>
              </a:solidFill>
              <a:ea typeface="Happiness Sans Regular"/>
            </a:endParaRPr>
          </a:p>
          <a:p>
            <a:pPr marL="342900" lvl="0" indent="-342900" algn="just">
              <a:lnSpc>
                <a:spcPct val="116199"/>
              </a:lnSpc>
              <a:buClr>
                <a:srgbClr val="242424"/>
              </a:buClr>
              <a:buFont typeface="Arial"/>
              <a:buChar char="●"/>
            </a:pPr>
            <a:r>
              <a:rPr lang="en-US" altLang="ko-KR" b="0" i="0" u="none" strike="noStrike" dirty="0">
                <a:solidFill>
                  <a:srgbClr val="242424">
                    <a:alpha val="85098"/>
                  </a:srgbClr>
                </a:solidFill>
                <a:ea typeface="Happiness Sans Regular"/>
              </a:rPr>
              <a:t>Target </a:t>
            </a:r>
            <a:r>
              <a:rPr lang="ko-KR" altLang="en-US" b="0" i="0" u="none" strike="noStrike" dirty="0">
                <a:solidFill>
                  <a:srgbClr val="242424">
                    <a:alpha val="85098"/>
                  </a:srgbClr>
                </a:solidFill>
                <a:ea typeface="Happiness Sans Regular"/>
              </a:rPr>
              <a:t>값 인코딩</a:t>
            </a:r>
            <a:endParaRPr lang="en-US" b="0" i="0" u="none" strike="noStrike" dirty="0">
              <a:solidFill>
                <a:srgbClr val="242424">
                  <a:alpha val="85098"/>
                </a:srgbClr>
              </a:solidFill>
              <a:latin typeface="Happiness Sans Regular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10058400" y="5285863"/>
            <a:ext cx="2286000" cy="825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300" b="0" i="0" u="none" strike="noStrike" spc="-100" dirty="0">
                <a:solidFill>
                  <a:srgbClr val="486EF3"/>
                </a:solidFill>
                <a:latin typeface="Happiness Sans Title"/>
              </a:rPr>
              <a:t>03.</a:t>
            </a:r>
            <a:r>
              <a:rPr lang="en-US" sz="2300" b="0" i="0" u="none" strike="noStrike" spc="-100" dirty="0">
                <a:solidFill>
                  <a:srgbClr val="486EF3"/>
                </a:solidFill>
                <a:latin typeface="Happiness Sans Regular"/>
              </a:rPr>
              <a:t> </a:t>
            </a:r>
          </a:p>
          <a:p>
            <a:pPr lvl="0" algn="l">
              <a:lnSpc>
                <a:spcPct val="99600"/>
              </a:lnSpc>
            </a:pPr>
            <a:r>
              <a:rPr lang="ko-KR" altLang="en-US" sz="2300" dirty="0">
                <a:solidFill>
                  <a:srgbClr val="486EF3"/>
                </a:solidFill>
                <a:ea typeface="Happiness Sans Title"/>
              </a:rPr>
              <a:t>이외 컬럼 프로세싱</a:t>
            </a:r>
            <a:endParaRPr lang="ko-KR" sz="2300" b="0" i="0" u="none" strike="noStrike" dirty="0">
              <a:solidFill>
                <a:srgbClr val="486EF3"/>
              </a:solidFill>
              <a:ea typeface="Happiness Sans Title"/>
            </a:endParaRPr>
          </a:p>
        </p:txBody>
      </p:sp>
      <p:pic>
        <p:nvPicPr>
          <p:cNvPr id="25" name="Picture 2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728700" y="4864100"/>
            <a:ext cx="3213100" cy="4102100"/>
          </a:xfrm>
          <a:prstGeom prst="rect">
            <a:avLst/>
          </a:prstGeom>
        </p:spPr>
      </p:pic>
      <p:sp>
        <p:nvSpPr>
          <p:cNvPr id="26" name="TextBox 26"/>
          <p:cNvSpPr txBox="1"/>
          <p:nvPr/>
        </p:nvSpPr>
        <p:spPr>
          <a:xfrm>
            <a:off x="14109700" y="6273800"/>
            <a:ext cx="2362200" cy="2425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just">
              <a:lnSpc>
                <a:spcPct val="116199"/>
              </a:lnSpc>
              <a:buClr>
                <a:srgbClr val="242424"/>
              </a:buClr>
              <a:buFont typeface="Arial"/>
              <a:buChar char="●"/>
            </a:pPr>
            <a:r>
              <a:rPr lang="ko-KR" altLang="en-US" dirty="0">
                <a:solidFill>
                  <a:srgbClr val="242424">
                    <a:alpha val="85098"/>
                  </a:srgbClr>
                </a:solidFill>
                <a:ea typeface="Happiness Sans Regular"/>
              </a:rPr>
              <a:t>불균형 처리를 위해 가중치 차등부여 </a:t>
            </a:r>
            <a:endParaRPr lang="en-US" altLang="ko-KR" dirty="0">
              <a:solidFill>
                <a:srgbClr val="242424">
                  <a:alpha val="85098"/>
                </a:srgbClr>
              </a:solidFill>
              <a:ea typeface="Happiness Sans Regular"/>
            </a:endParaRPr>
          </a:p>
          <a:p>
            <a:pPr marL="342900" lvl="0" indent="-342900" algn="just">
              <a:lnSpc>
                <a:spcPct val="116199"/>
              </a:lnSpc>
              <a:buClr>
                <a:srgbClr val="242424"/>
              </a:buClr>
              <a:buFont typeface="Arial"/>
              <a:buChar char="●"/>
            </a:pPr>
            <a:r>
              <a:rPr lang="ko-KR" altLang="en-US" b="0" i="0" u="none" strike="noStrike" dirty="0">
                <a:solidFill>
                  <a:srgbClr val="242424">
                    <a:alpha val="85098"/>
                  </a:srgbClr>
                </a:solidFill>
                <a:ea typeface="Happiness Sans Regular"/>
              </a:rPr>
              <a:t>최고 성능 파라미터  로 모델 학습</a:t>
            </a:r>
          </a:p>
          <a:p>
            <a:pPr marL="342900" lvl="0" indent="-342900" algn="just">
              <a:lnSpc>
                <a:spcPct val="116199"/>
              </a:lnSpc>
              <a:buClr>
                <a:srgbClr val="242424"/>
              </a:buClr>
              <a:buFont typeface="Arial"/>
              <a:buChar char="●"/>
            </a:pPr>
            <a:r>
              <a:rPr lang="en-US" altLang="ko-KR" b="0" i="0" u="none" strike="noStrike" dirty="0">
                <a:solidFill>
                  <a:srgbClr val="242424">
                    <a:alpha val="85098"/>
                  </a:srgbClr>
                </a:solidFill>
                <a:ea typeface="Happiness Sans Regular"/>
              </a:rPr>
              <a:t>K-fold </a:t>
            </a:r>
            <a:r>
              <a:rPr lang="ko-KR" altLang="en-US" b="0" i="0" u="none" strike="noStrike" dirty="0">
                <a:solidFill>
                  <a:srgbClr val="242424">
                    <a:alpha val="85098"/>
                  </a:srgbClr>
                </a:solidFill>
                <a:ea typeface="Happiness Sans Regular"/>
              </a:rPr>
              <a:t>교차검증</a:t>
            </a:r>
          </a:p>
          <a:p>
            <a:pPr marL="342900" lvl="0" indent="-342900" algn="just">
              <a:lnSpc>
                <a:spcPct val="116199"/>
              </a:lnSpc>
              <a:buClr>
                <a:srgbClr val="242424"/>
              </a:buClr>
              <a:buFont typeface="Arial"/>
              <a:buChar char="●"/>
            </a:pPr>
            <a:endParaRPr lang="ko-KR" sz="1600" b="0" i="0" u="none" strike="noStrike" dirty="0">
              <a:solidFill>
                <a:srgbClr val="242424">
                  <a:alpha val="85098"/>
                </a:srgbClr>
              </a:solidFill>
              <a:ea typeface="Happiness Sans Regular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14236700" y="5130800"/>
            <a:ext cx="3340100" cy="1104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300" b="0" i="0" u="none" strike="noStrike" spc="-100">
                <a:solidFill>
                  <a:srgbClr val="486EF3"/>
                </a:solidFill>
                <a:latin typeface="Happiness Sans Title"/>
              </a:rPr>
              <a:t>04.</a:t>
            </a:r>
            <a:r>
              <a:rPr lang="en-US" sz="2300" b="0" i="0" u="none" strike="noStrike" spc="-100">
                <a:solidFill>
                  <a:srgbClr val="486EF3"/>
                </a:solidFill>
                <a:latin typeface="Happiness Sans Regular"/>
              </a:rPr>
              <a:t> </a:t>
            </a:r>
          </a:p>
          <a:p>
            <a:pPr lvl="0" algn="l">
              <a:lnSpc>
                <a:spcPct val="99600"/>
              </a:lnSpc>
            </a:pPr>
            <a:r>
              <a:rPr lang="ko-KR" sz="2300" b="0" i="0" u="none" strike="noStrike">
                <a:solidFill>
                  <a:srgbClr val="486EF3"/>
                </a:solidFill>
                <a:ea typeface="Happiness Sans Title"/>
              </a:rPr>
              <a:t>불균형</a:t>
            </a:r>
            <a:r>
              <a:rPr lang="en-US" sz="2300" b="0" i="0" u="none" strike="noStrike">
                <a:solidFill>
                  <a:srgbClr val="486EF3"/>
                </a:solidFill>
                <a:latin typeface="Happiness Sans Title"/>
              </a:rPr>
              <a:t> </a:t>
            </a:r>
            <a:r>
              <a:rPr lang="ko-KR" sz="2300" b="0" i="0" u="none" strike="noStrike">
                <a:solidFill>
                  <a:srgbClr val="486EF3"/>
                </a:solidFill>
                <a:ea typeface="Happiness Sans Title"/>
              </a:rPr>
              <a:t>처리</a:t>
            </a:r>
            <a:r>
              <a:rPr lang="en-US" sz="2300" b="0" i="0" u="none" strike="noStrike">
                <a:solidFill>
                  <a:srgbClr val="486EF3"/>
                </a:solidFill>
                <a:latin typeface="Happiness Sans Title"/>
              </a:rPr>
              <a:t> </a:t>
            </a:r>
            <a:r>
              <a:rPr lang="ko-KR" sz="2300" b="0" i="0" u="none" strike="noStrike">
                <a:solidFill>
                  <a:srgbClr val="486EF3"/>
                </a:solidFill>
                <a:ea typeface="Happiness Sans Title"/>
              </a:rPr>
              <a:t>및</a:t>
            </a:r>
            <a:r>
              <a:rPr lang="en-US" sz="2300" b="0" i="0" u="none" strike="noStrike">
                <a:solidFill>
                  <a:srgbClr val="486EF3"/>
                </a:solidFill>
                <a:latin typeface="Happiness Sans Title"/>
              </a:rPr>
              <a:t> </a:t>
            </a:r>
          </a:p>
          <a:p>
            <a:pPr lvl="0" algn="l">
              <a:lnSpc>
                <a:spcPct val="99600"/>
              </a:lnSpc>
            </a:pPr>
            <a:r>
              <a:rPr lang="ko-KR" sz="2300" b="0" i="0" u="none" strike="noStrike">
                <a:solidFill>
                  <a:srgbClr val="486EF3"/>
                </a:solidFill>
                <a:ea typeface="Happiness Sans Title"/>
              </a:rPr>
              <a:t>교차</a:t>
            </a:r>
            <a:r>
              <a:rPr lang="en-US" sz="2300" b="0" i="0" u="none" strike="noStrike">
                <a:solidFill>
                  <a:srgbClr val="486EF3"/>
                </a:solidFill>
                <a:latin typeface="Happiness Sans Title"/>
              </a:rPr>
              <a:t> </a:t>
            </a:r>
            <a:r>
              <a:rPr lang="ko-KR" sz="2300" b="0" i="0" u="none" strike="noStrike">
                <a:solidFill>
                  <a:srgbClr val="486EF3"/>
                </a:solidFill>
                <a:ea typeface="Happiness Sans Title"/>
              </a:rPr>
              <a:t>검증</a:t>
            </a:r>
          </a:p>
        </p:txBody>
      </p:sp>
      <p:pic>
        <p:nvPicPr>
          <p:cNvPr id="28" name="Picture 19">
            <a:extLst>
              <a:ext uri="{FF2B5EF4-FFF2-40B4-BE49-F238E27FC236}">
                <a16:creationId xmlns:a16="http://schemas.microsoft.com/office/drawing/2014/main" id="{18774C35-F62C-F1BE-CDB1-530BE6B0630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33500" y="4864100"/>
            <a:ext cx="3213100" cy="4102100"/>
          </a:xfrm>
          <a:prstGeom prst="rect">
            <a:avLst/>
          </a:prstGeom>
        </p:spPr>
      </p:pic>
      <p:sp>
        <p:nvSpPr>
          <p:cNvPr id="29" name="TextBox 20">
            <a:extLst>
              <a:ext uri="{FF2B5EF4-FFF2-40B4-BE49-F238E27FC236}">
                <a16:creationId xmlns:a16="http://schemas.microsoft.com/office/drawing/2014/main" id="{5EF5BAAD-48C2-7BEF-381B-50F70FB3C621}"/>
              </a:ext>
            </a:extLst>
          </p:cNvPr>
          <p:cNvSpPr txBox="1"/>
          <p:nvPr/>
        </p:nvSpPr>
        <p:spPr>
          <a:xfrm>
            <a:off x="1758950" y="6057900"/>
            <a:ext cx="2362200" cy="2565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just">
              <a:lnSpc>
                <a:spcPct val="116199"/>
              </a:lnSpc>
              <a:buClr>
                <a:srgbClr val="242424"/>
              </a:buClr>
              <a:buFont typeface="Arial"/>
              <a:buChar char="●"/>
            </a:pPr>
            <a:r>
              <a:rPr lang="ko-KR" altLang="en-US" sz="1600" dirty="0" err="1">
                <a:solidFill>
                  <a:srgbClr val="242424">
                    <a:alpha val="85098"/>
                  </a:srgbClr>
                </a:solidFill>
                <a:ea typeface="Happiness Sans Regular"/>
              </a:rPr>
              <a:t>모든값이</a:t>
            </a:r>
            <a:r>
              <a:rPr lang="ko-KR" altLang="en-US" sz="1600" dirty="0">
                <a:solidFill>
                  <a:srgbClr val="242424">
                    <a:alpha val="85098"/>
                  </a:srgbClr>
                </a:solidFill>
                <a:ea typeface="Happiness Sans Regular"/>
              </a:rPr>
              <a:t> </a:t>
            </a:r>
            <a:r>
              <a:rPr lang="ko-KR" altLang="en-US" sz="1600" dirty="0" err="1">
                <a:solidFill>
                  <a:srgbClr val="242424">
                    <a:alpha val="85098"/>
                  </a:srgbClr>
                </a:solidFill>
                <a:ea typeface="Happiness Sans Regular"/>
              </a:rPr>
              <a:t>결측치인</a:t>
            </a:r>
            <a:r>
              <a:rPr lang="ko-KR" altLang="en-US" sz="1600" dirty="0">
                <a:solidFill>
                  <a:srgbClr val="242424">
                    <a:alpha val="85098"/>
                  </a:srgbClr>
                </a:solidFill>
                <a:ea typeface="Happiness Sans Regular"/>
              </a:rPr>
              <a:t> 경우 </a:t>
            </a:r>
            <a:r>
              <a:rPr lang="en-US" altLang="ko-KR" sz="1600" dirty="0">
                <a:solidFill>
                  <a:srgbClr val="242424">
                    <a:alpha val="85098"/>
                  </a:srgbClr>
                </a:solidFill>
                <a:ea typeface="Happiness Sans Regular"/>
              </a:rPr>
              <a:t>/unique</a:t>
            </a:r>
            <a:r>
              <a:rPr lang="ko-KR" altLang="en-US" sz="1600" dirty="0">
                <a:solidFill>
                  <a:srgbClr val="242424">
                    <a:alpha val="85098"/>
                  </a:srgbClr>
                </a:solidFill>
                <a:ea typeface="Happiness Sans Regular"/>
              </a:rPr>
              <a:t>가</a:t>
            </a:r>
            <a:r>
              <a:rPr lang="en-US" altLang="ko-KR" sz="1600" dirty="0">
                <a:solidFill>
                  <a:srgbClr val="242424">
                    <a:alpha val="85098"/>
                  </a:srgbClr>
                </a:solidFill>
                <a:ea typeface="Happiness Sans Regular"/>
              </a:rPr>
              <a:t> 1</a:t>
            </a:r>
            <a:r>
              <a:rPr lang="ko-KR" altLang="en-US" sz="1600" dirty="0">
                <a:solidFill>
                  <a:srgbClr val="242424">
                    <a:alpha val="85098"/>
                  </a:srgbClr>
                </a:solidFill>
                <a:ea typeface="Happiness Sans Regular"/>
              </a:rPr>
              <a:t>인 경우 제거</a:t>
            </a:r>
          </a:p>
          <a:p>
            <a:pPr marL="342900" lvl="0" indent="-342900" algn="just">
              <a:lnSpc>
                <a:spcPct val="116199"/>
              </a:lnSpc>
              <a:buClr>
                <a:srgbClr val="242424"/>
              </a:buClr>
              <a:buFont typeface="Arial"/>
              <a:buChar char="●"/>
            </a:pPr>
            <a:r>
              <a:rPr lang="ko-KR" altLang="en-US" sz="1600" dirty="0">
                <a:solidFill>
                  <a:srgbClr val="242424">
                    <a:alpha val="85098"/>
                  </a:srgbClr>
                </a:solidFill>
                <a:ea typeface="Happiness Sans Regular"/>
              </a:rPr>
              <a:t>열의 값이 완전히 같은 값을 가지는 열들을 대표 열 하나만 남기고 제거</a:t>
            </a:r>
            <a:endParaRPr lang="en-US" altLang="ko-KR" sz="1600" dirty="0">
              <a:solidFill>
                <a:srgbClr val="242424">
                  <a:alpha val="85098"/>
                </a:srgbClr>
              </a:solidFill>
              <a:ea typeface="Happiness Sans Regular"/>
            </a:endParaRPr>
          </a:p>
          <a:p>
            <a:pPr marL="342900" lvl="0" indent="-342900" algn="just">
              <a:lnSpc>
                <a:spcPct val="116199"/>
              </a:lnSpc>
              <a:buClr>
                <a:srgbClr val="242424"/>
              </a:buClr>
              <a:buFont typeface="Arial"/>
              <a:buChar char="●"/>
            </a:pPr>
            <a:r>
              <a:rPr lang="ko-KR" altLang="en-US" sz="1600" dirty="0">
                <a:solidFill>
                  <a:srgbClr val="242424">
                    <a:alpha val="85098"/>
                  </a:srgbClr>
                </a:solidFill>
                <a:ea typeface="Happiness Sans Regular"/>
              </a:rPr>
              <a:t>수기 데이터를 활용하기 위해 </a:t>
            </a:r>
            <a:r>
              <a:rPr lang="en-US" altLang="ko-KR" sz="1600" dirty="0">
                <a:solidFill>
                  <a:srgbClr val="242424">
                    <a:alpha val="85098"/>
                  </a:srgbClr>
                </a:solidFill>
                <a:ea typeface="Happiness Sans Regular"/>
              </a:rPr>
              <a:t>Date </a:t>
            </a:r>
            <a:r>
              <a:rPr lang="ko-KR" altLang="en-US" sz="1600" dirty="0">
                <a:solidFill>
                  <a:srgbClr val="242424">
                    <a:alpha val="85098"/>
                  </a:srgbClr>
                </a:solidFill>
                <a:ea typeface="Happiness Sans Regular"/>
              </a:rPr>
              <a:t>컬럼에서 월</a:t>
            </a:r>
            <a:r>
              <a:rPr lang="en-US" altLang="ko-KR" sz="1600" dirty="0">
                <a:solidFill>
                  <a:srgbClr val="242424">
                    <a:alpha val="85098"/>
                  </a:srgbClr>
                </a:solidFill>
                <a:ea typeface="Happiness Sans Regular"/>
              </a:rPr>
              <a:t>/</a:t>
            </a:r>
            <a:r>
              <a:rPr lang="ko-KR" altLang="en-US" sz="1600" dirty="0">
                <a:solidFill>
                  <a:srgbClr val="242424">
                    <a:alpha val="85098"/>
                  </a:srgbClr>
                </a:solidFill>
                <a:ea typeface="Happiness Sans Regular"/>
              </a:rPr>
              <a:t>일</a:t>
            </a:r>
            <a:r>
              <a:rPr lang="en-US" altLang="ko-KR" sz="1600" dirty="0">
                <a:solidFill>
                  <a:srgbClr val="242424">
                    <a:alpha val="85098"/>
                  </a:srgbClr>
                </a:solidFill>
                <a:ea typeface="Happiness Sans Regular"/>
              </a:rPr>
              <a:t>/</a:t>
            </a:r>
            <a:r>
              <a:rPr lang="ko-KR" altLang="en-US" sz="1600" dirty="0">
                <a:solidFill>
                  <a:srgbClr val="242424">
                    <a:alpha val="85098"/>
                  </a:srgbClr>
                </a:solidFill>
                <a:ea typeface="Happiness Sans Regular"/>
              </a:rPr>
              <a:t>시간 추출</a:t>
            </a:r>
            <a:endParaRPr lang="en-US" altLang="ko-KR" sz="1600" dirty="0">
              <a:solidFill>
                <a:srgbClr val="242424">
                  <a:alpha val="85098"/>
                </a:srgbClr>
              </a:solidFill>
              <a:ea typeface="Happiness Sans Regular"/>
            </a:endParaRPr>
          </a:p>
          <a:p>
            <a:pPr marL="342900" lvl="0" indent="-342900" algn="just">
              <a:lnSpc>
                <a:spcPct val="116199"/>
              </a:lnSpc>
              <a:buClr>
                <a:srgbClr val="242424"/>
              </a:buClr>
              <a:buFont typeface="Arial"/>
              <a:buChar char="●"/>
            </a:pPr>
            <a:r>
              <a:rPr lang="ko-KR" altLang="en-US" sz="1600" dirty="0">
                <a:solidFill>
                  <a:srgbClr val="242424">
                    <a:alpha val="85098"/>
                  </a:srgbClr>
                </a:solidFill>
                <a:ea typeface="Happiness Sans Regular"/>
              </a:rPr>
              <a:t>수기 데이터로 주어진 시간 외의 </a:t>
            </a:r>
            <a:r>
              <a:rPr lang="en-US" altLang="ko-KR" sz="1600" dirty="0">
                <a:solidFill>
                  <a:srgbClr val="242424">
                    <a:alpha val="85098"/>
                  </a:srgbClr>
                </a:solidFill>
                <a:ea typeface="Happiness Sans Regular"/>
              </a:rPr>
              <a:t>hour </a:t>
            </a:r>
            <a:r>
              <a:rPr lang="ko-KR" altLang="en-US" sz="1600" dirty="0">
                <a:solidFill>
                  <a:srgbClr val="242424">
                    <a:alpha val="85098"/>
                  </a:srgbClr>
                </a:solidFill>
                <a:ea typeface="Happiness Sans Regular"/>
              </a:rPr>
              <a:t>값을 갖는 컬럼 분리</a:t>
            </a:r>
          </a:p>
        </p:txBody>
      </p:sp>
      <p:sp>
        <p:nvSpPr>
          <p:cNvPr id="30" name="TextBox 21">
            <a:extLst>
              <a:ext uri="{FF2B5EF4-FFF2-40B4-BE49-F238E27FC236}">
                <a16:creationId xmlns:a16="http://schemas.microsoft.com/office/drawing/2014/main" id="{751C45B8-15B0-5B2B-DD9E-8644B1226C4C}"/>
              </a:ext>
            </a:extLst>
          </p:cNvPr>
          <p:cNvSpPr txBox="1"/>
          <p:nvPr/>
        </p:nvSpPr>
        <p:spPr>
          <a:xfrm>
            <a:off x="1797050" y="4929444"/>
            <a:ext cx="2286000" cy="1104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300" b="0" i="0" u="none" strike="noStrike" spc="-100" dirty="0">
                <a:solidFill>
                  <a:srgbClr val="486EF3"/>
                </a:solidFill>
                <a:latin typeface="Happiness Sans Title"/>
              </a:rPr>
              <a:t>01.</a:t>
            </a:r>
            <a:r>
              <a:rPr lang="en-US" sz="2300" b="0" i="0" u="none" strike="noStrike" spc="-100" dirty="0">
                <a:solidFill>
                  <a:srgbClr val="486EF3"/>
                </a:solidFill>
                <a:latin typeface="Happiness Sans Regular"/>
              </a:rPr>
              <a:t> </a:t>
            </a:r>
          </a:p>
          <a:p>
            <a:pPr lvl="0" algn="l">
              <a:lnSpc>
                <a:spcPct val="99600"/>
              </a:lnSpc>
            </a:pPr>
            <a:r>
              <a:rPr lang="ko-KR" altLang="en-US" sz="2300" b="0" i="0" u="none" strike="noStrike" dirty="0">
                <a:solidFill>
                  <a:srgbClr val="486EF3"/>
                </a:solidFill>
                <a:ea typeface="Happiness Sans Title"/>
              </a:rPr>
              <a:t>사전 프로세싱</a:t>
            </a:r>
            <a:endParaRPr lang="ko-KR" sz="2300" b="0" i="0" u="none" strike="noStrike" dirty="0">
              <a:solidFill>
                <a:srgbClr val="486EF3"/>
              </a:solidFill>
              <a:ea typeface="Happiness Sans Title"/>
            </a:endParaRPr>
          </a:p>
        </p:txBody>
      </p:sp>
      <p:sp>
        <p:nvSpPr>
          <p:cNvPr id="31" name="화살표: 아래쪽 30">
            <a:extLst>
              <a:ext uri="{FF2B5EF4-FFF2-40B4-BE49-F238E27FC236}">
                <a16:creationId xmlns:a16="http://schemas.microsoft.com/office/drawing/2014/main" id="{31CA64EC-6CEB-8024-5B0C-D67FA6E524D0}"/>
              </a:ext>
            </a:extLst>
          </p:cNvPr>
          <p:cNvSpPr/>
          <p:nvPr/>
        </p:nvSpPr>
        <p:spPr>
          <a:xfrm>
            <a:off x="15068550" y="4006850"/>
            <a:ext cx="533400" cy="83820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44105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10198100"/>
            <a:ext cx="18338800" cy="101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0"/>
            <a:ext cx="18338800" cy="1016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787400" y="711200"/>
            <a:ext cx="46736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800" b="1" i="0" u="none" strike="noStrike">
                <a:solidFill>
                  <a:srgbClr val="486EF3"/>
                </a:solidFill>
                <a:latin typeface="Happiness Sans Title"/>
              </a:rPr>
              <a:t>02. DATA PROCESSING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6217900" y="800100"/>
            <a:ext cx="13081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200" b="0" i="0" u="none" strike="noStrike" spc="100">
                <a:solidFill>
                  <a:srgbClr val="242424"/>
                </a:solidFill>
                <a:latin typeface="Happiness Sans Regular"/>
              </a:rPr>
              <a:t>Team AI mens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11200" y="1079500"/>
            <a:ext cx="68072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7200" b="0" i="0" u="none" strike="noStrike" spc="-200">
                <a:solidFill>
                  <a:srgbClr val="242424"/>
                </a:solidFill>
                <a:ea typeface="Happiness Sans Title"/>
              </a:rPr>
              <a:t>데이터</a:t>
            </a:r>
            <a:r>
              <a:rPr lang="en-US" sz="7200" b="0" i="0" u="none" strike="noStrike" spc="-200">
                <a:solidFill>
                  <a:srgbClr val="242424"/>
                </a:solidFill>
                <a:latin typeface="Happiness Sans Title"/>
              </a:rPr>
              <a:t> </a:t>
            </a:r>
            <a:r>
              <a:rPr lang="ko-KR" sz="7200" b="0" i="0" u="none" strike="noStrike" spc="-200">
                <a:solidFill>
                  <a:srgbClr val="242424"/>
                </a:solidFill>
                <a:ea typeface="Happiness Sans Title"/>
              </a:rPr>
              <a:t>프로세싱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3009900"/>
            <a:ext cx="16764000" cy="65151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3500" y="4419600"/>
            <a:ext cx="15621000" cy="127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3500000">
            <a:off x="16725900" y="3822700"/>
            <a:ext cx="254000" cy="38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8100000">
            <a:off x="16573500" y="3822700"/>
            <a:ext cx="254000" cy="381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2146300" y="3238500"/>
            <a:ext cx="14198600" cy="1155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500" b="1" i="0" u="none" strike="noStrike" spc="-100" dirty="0">
                <a:solidFill>
                  <a:srgbClr val="242424"/>
                </a:solidFill>
                <a:latin typeface="Happiness Sans Bold"/>
              </a:rPr>
              <a:t>04. </a:t>
            </a:r>
            <a:r>
              <a:rPr lang="ko-KR" sz="3500" b="1" i="0" u="none" strike="noStrike" spc="-100" dirty="0">
                <a:solidFill>
                  <a:srgbClr val="242424"/>
                </a:solidFill>
                <a:ea typeface="Happiness Sans Bold"/>
              </a:rPr>
              <a:t>불균형</a:t>
            </a:r>
            <a:r>
              <a:rPr lang="en-US" sz="3500" b="1" i="0" u="none" strike="noStrike" spc="-100" dirty="0">
                <a:solidFill>
                  <a:srgbClr val="242424"/>
                </a:solidFill>
                <a:latin typeface="Happiness Sans Bold"/>
              </a:rPr>
              <a:t> </a:t>
            </a:r>
            <a:r>
              <a:rPr lang="ko-KR" sz="3500" b="1" i="0" u="none" strike="noStrike" spc="-100" dirty="0">
                <a:solidFill>
                  <a:srgbClr val="242424"/>
                </a:solidFill>
                <a:ea typeface="Happiness Sans Bold"/>
              </a:rPr>
              <a:t>처리</a:t>
            </a:r>
            <a:r>
              <a:rPr lang="en-US" sz="3500" b="1" i="0" u="none" strike="noStrike" spc="-100" dirty="0">
                <a:solidFill>
                  <a:srgbClr val="242424"/>
                </a:solidFill>
                <a:latin typeface="Happiness Sans Bold"/>
              </a:rPr>
              <a:t> </a:t>
            </a:r>
            <a:r>
              <a:rPr lang="ko-KR" sz="3500" b="1" i="0" u="none" strike="noStrike" spc="-100" dirty="0">
                <a:solidFill>
                  <a:srgbClr val="242424"/>
                </a:solidFill>
                <a:ea typeface="Happiness Sans Bold"/>
              </a:rPr>
              <a:t>및</a:t>
            </a:r>
            <a:r>
              <a:rPr lang="en-US" sz="3500" b="1" i="0" u="none" strike="noStrike" spc="-100" dirty="0">
                <a:solidFill>
                  <a:srgbClr val="242424"/>
                </a:solidFill>
                <a:latin typeface="Happiness Sans Bold"/>
              </a:rPr>
              <a:t> </a:t>
            </a:r>
            <a:r>
              <a:rPr lang="ko-KR" sz="3500" b="1" i="0" u="none" strike="noStrike" spc="-100" dirty="0">
                <a:solidFill>
                  <a:srgbClr val="242424"/>
                </a:solidFill>
                <a:ea typeface="Happiness Sans Bold"/>
              </a:rPr>
              <a:t>교차검증</a:t>
            </a:r>
            <a:endParaRPr lang="en-US" sz="3500" b="1" i="0" u="none" strike="noStrike" spc="-100" dirty="0">
              <a:solidFill>
                <a:srgbClr val="242424"/>
              </a:solidFill>
              <a:latin typeface="Happiness Sans Bold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64BBA231-7CB7-5D7B-E0EB-B0085B098E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54741" y="5783277"/>
            <a:ext cx="11471806" cy="165835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3D72FB7-BAF3-AC61-86E4-A9E406354E07}"/>
              </a:ext>
            </a:extLst>
          </p:cNvPr>
          <p:cNvSpPr txBox="1"/>
          <p:nvPr/>
        </p:nvSpPr>
        <p:spPr>
          <a:xfrm>
            <a:off x="711200" y="4806332"/>
            <a:ext cx="10107967" cy="5213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16199"/>
              </a:lnSpc>
              <a:buClr>
                <a:srgbClr val="242424"/>
              </a:buClr>
              <a:buFont typeface="Arial"/>
              <a:buChar char="●"/>
            </a:pPr>
            <a:r>
              <a:rPr lang="ko-KR" altLang="en-US" b="1" dirty="0">
                <a:solidFill>
                  <a:srgbClr val="242424">
                    <a:alpha val="85098"/>
                  </a:srgbClr>
                </a:solidFill>
                <a:ea typeface="Happiness Sans Regular"/>
              </a:rPr>
              <a:t>불균형 처리를 위해 가중치 차등부여</a:t>
            </a:r>
            <a:endParaRPr lang="en-US" altLang="ko-KR" b="1" dirty="0">
              <a:solidFill>
                <a:srgbClr val="242424">
                  <a:alpha val="85098"/>
                </a:srgbClr>
              </a:solidFill>
              <a:ea typeface="Happiness Sans Regular"/>
            </a:endParaRPr>
          </a:p>
          <a:p>
            <a:pPr lvl="0" algn="just">
              <a:lnSpc>
                <a:spcPct val="116199"/>
              </a:lnSpc>
              <a:buClr>
                <a:srgbClr val="242424"/>
              </a:buClr>
            </a:pPr>
            <a:r>
              <a:rPr lang="en-US" altLang="ko-KR" b="1" dirty="0">
                <a:solidFill>
                  <a:srgbClr val="242424">
                    <a:alpha val="85098"/>
                  </a:srgbClr>
                </a:solidFill>
                <a:ea typeface="Happiness Sans Regular"/>
              </a:rPr>
              <a:t>-Why?; portion of normal and abnormal was different, so IOT reduce Bias, </a:t>
            </a:r>
          </a:p>
          <a:p>
            <a:pPr lvl="0" algn="just">
              <a:lnSpc>
                <a:spcPct val="116199"/>
              </a:lnSpc>
              <a:buClr>
                <a:srgbClr val="242424"/>
              </a:buClr>
            </a:pPr>
            <a:endParaRPr lang="en-US" altLang="ko-KR" b="1" dirty="0">
              <a:solidFill>
                <a:srgbClr val="242424">
                  <a:alpha val="85098"/>
                </a:srgbClr>
              </a:solidFill>
              <a:ea typeface="Happiness Sans Regular"/>
            </a:endParaRPr>
          </a:p>
          <a:p>
            <a:pPr lvl="0" algn="just">
              <a:lnSpc>
                <a:spcPct val="116199"/>
              </a:lnSpc>
              <a:buClr>
                <a:srgbClr val="242424"/>
              </a:buClr>
            </a:pPr>
            <a:endParaRPr lang="en-US" altLang="ko-KR" b="1" dirty="0">
              <a:solidFill>
                <a:srgbClr val="242424">
                  <a:alpha val="85098"/>
                </a:srgbClr>
              </a:solidFill>
              <a:ea typeface="Happiness Sans Regular"/>
            </a:endParaRPr>
          </a:p>
          <a:p>
            <a:pPr lvl="0" algn="just">
              <a:lnSpc>
                <a:spcPct val="116199"/>
              </a:lnSpc>
              <a:buClr>
                <a:srgbClr val="242424"/>
              </a:buClr>
            </a:pPr>
            <a:endParaRPr lang="en-US" altLang="ko-KR" b="1" dirty="0">
              <a:solidFill>
                <a:srgbClr val="242424">
                  <a:alpha val="85098"/>
                </a:srgbClr>
              </a:solidFill>
              <a:ea typeface="Happiness Sans Regular"/>
            </a:endParaRPr>
          </a:p>
          <a:p>
            <a:pPr lvl="0" algn="just">
              <a:lnSpc>
                <a:spcPct val="116199"/>
              </a:lnSpc>
              <a:buClr>
                <a:srgbClr val="242424"/>
              </a:buClr>
            </a:pPr>
            <a:endParaRPr lang="en-US" altLang="ko-KR" b="1" dirty="0">
              <a:solidFill>
                <a:srgbClr val="242424">
                  <a:alpha val="85098"/>
                </a:srgbClr>
              </a:solidFill>
              <a:ea typeface="Happiness Sans Regular"/>
            </a:endParaRPr>
          </a:p>
          <a:p>
            <a:pPr lvl="0" algn="just">
              <a:lnSpc>
                <a:spcPct val="116199"/>
              </a:lnSpc>
              <a:buClr>
                <a:srgbClr val="242424"/>
              </a:buClr>
            </a:pPr>
            <a:endParaRPr lang="en-US" altLang="ko-KR" b="1" dirty="0">
              <a:solidFill>
                <a:srgbClr val="242424">
                  <a:alpha val="85098"/>
                </a:srgbClr>
              </a:solidFill>
              <a:ea typeface="Happiness Sans Regular"/>
            </a:endParaRPr>
          </a:p>
          <a:p>
            <a:pPr lvl="0" algn="just">
              <a:lnSpc>
                <a:spcPct val="116199"/>
              </a:lnSpc>
              <a:buClr>
                <a:srgbClr val="242424"/>
              </a:buClr>
            </a:pPr>
            <a:endParaRPr lang="en-US" altLang="ko-KR" b="1" dirty="0">
              <a:solidFill>
                <a:srgbClr val="242424">
                  <a:alpha val="85098"/>
                </a:srgbClr>
              </a:solidFill>
              <a:ea typeface="Happiness Sans Regular"/>
            </a:endParaRPr>
          </a:p>
          <a:p>
            <a:pPr lvl="0" algn="just">
              <a:lnSpc>
                <a:spcPct val="116199"/>
              </a:lnSpc>
              <a:buClr>
                <a:srgbClr val="242424"/>
              </a:buClr>
            </a:pPr>
            <a:endParaRPr lang="en-US" altLang="ko-KR" b="1" dirty="0">
              <a:solidFill>
                <a:srgbClr val="242424">
                  <a:alpha val="85098"/>
                </a:srgbClr>
              </a:solidFill>
              <a:ea typeface="Happiness Sans Regular"/>
            </a:endParaRPr>
          </a:p>
          <a:p>
            <a:pPr lvl="0" algn="just">
              <a:lnSpc>
                <a:spcPct val="116199"/>
              </a:lnSpc>
              <a:buClr>
                <a:srgbClr val="242424"/>
              </a:buClr>
            </a:pPr>
            <a:r>
              <a:rPr lang="en-US" altLang="ko-KR" b="1" dirty="0">
                <a:solidFill>
                  <a:srgbClr val="242424">
                    <a:alpha val="85098"/>
                  </a:srgbClr>
                </a:solidFill>
                <a:ea typeface="Happiness Sans Regular"/>
              </a:rPr>
              <a:t>.</a:t>
            </a:r>
          </a:p>
          <a:p>
            <a:pPr lvl="0" algn="just">
              <a:lnSpc>
                <a:spcPct val="116199"/>
              </a:lnSpc>
              <a:buClr>
                <a:srgbClr val="242424"/>
              </a:buClr>
            </a:pPr>
            <a:r>
              <a:rPr lang="en-US" altLang="ko-KR" b="1" dirty="0">
                <a:solidFill>
                  <a:srgbClr val="242424">
                    <a:alpha val="85098"/>
                  </a:srgbClr>
                </a:solidFill>
                <a:ea typeface="Happiness Sans Regular"/>
              </a:rPr>
              <a:t>.</a:t>
            </a:r>
          </a:p>
          <a:p>
            <a:pPr lvl="0" algn="just">
              <a:lnSpc>
                <a:spcPct val="116199"/>
              </a:lnSpc>
              <a:buClr>
                <a:srgbClr val="242424"/>
              </a:buClr>
            </a:pPr>
            <a:r>
              <a:rPr lang="en-US" altLang="ko-KR" b="1" dirty="0">
                <a:solidFill>
                  <a:srgbClr val="242424">
                    <a:alpha val="85098"/>
                  </a:srgbClr>
                </a:solidFill>
                <a:ea typeface="Happiness Sans Regular"/>
              </a:rPr>
              <a:t>.</a:t>
            </a:r>
          </a:p>
          <a:p>
            <a:pPr lvl="0" algn="just">
              <a:lnSpc>
                <a:spcPct val="116199"/>
              </a:lnSpc>
              <a:buClr>
                <a:srgbClr val="242424"/>
              </a:buClr>
            </a:pPr>
            <a:r>
              <a:rPr lang="en-US" altLang="ko-KR" b="1" dirty="0">
                <a:solidFill>
                  <a:srgbClr val="242424">
                    <a:alpha val="85098"/>
                  </a:srgbClr>
                </a:solidFill>
                <a:ea typeface="Happiness Sans Regular"/>
              </a:rPr>
              <a:t>.</a:t>
            </a:r>
          </a:p>
          <a:p>
            <a:pPr lvl="0" algn="just">
              <a:lnSpc>
                <a:spcPct val="116199"/>
              </a:lnSpc>
              <a:buClr>
                <a:srgbClr val="242424"/>
              </a:buClr>
            </a:pPr>
            <a:r>
              <a:rPr lang="en-US" altLang="ko-KR" b="1" dirty="0">
                <a:solidFill>
                  <a:srgbClr val="242424">
                    <a:alpha val="85098"/>
                  </a:srgbClr>
                </a:solidFill>
                <a:ea typeface="Happiness Sans Regular"/>
              </a:rPr>
              <a:t>.</a:t>
            </a:r>
          </a:p>
          <a:p>
            <a:pPr lvl="0" algn="just">
              <a:lnSpc>
                <a:spcPct val="116199"/>
              </a:lnSpc>
              <a:buClr>
                <a:srgbClr val="242424"/>
              </a:buClr>
            </a:pPr>
            <a:r>
              <a:rPr lang="en-US" altLang="ko-KR" b="1" dirty="0">
                <a:solidFill>
                  <a:srgbClr val="242424">
                    <a:alpha val="85098"/>
                  </a:srgbClr>
                </a:solidFill>
                <a:ea typeface="Happiness Sans Regular"/>
              </a:rPr>
              <a:t>.</a:t>
            </a:r>
          </a:p>
          <a:p>
            <a:pPr lvl="0" algn="just">
              <a:lnSpc>
                <a:spcPct val="116199"/>
              </a:lnSpc>
              <a:buClr>
                <a:srgbClr val="242424"/>
              </a:buClr>
            </a:pPr>
            <a:r>
              <a:rPr lang="ko-KR" altLang="en-US" b="1" dirty="0">
                <a:solidFill>
                  <a:srgbClr val="242424">
                    <a:alpha val="85098"/>
                  </a:srgbClr>
                </a:solidFill>
                <a:ea typeface="Happiness Sans Regular"/>
              </a:rPr>
              <a:t> </a:t>
            </a:r>
            <a:endParaRPr lang="en-US" altLang="ko-KR" b="1" dirty="0">
              <a:solidFill>
                <a:srgbClr val="242424">
                  <a:alpha val="85098"/>
                </a:srgbClr>
              </a:solidFill>
              <a:ea typeface="Happiness Sans Regular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3BB984C0-1CB6-E745-2D42-2AEEC5421E5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469662" y="5654782"/>
            <a:ext cx="6577038" cy="298203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B18B6856-C2CB-6975-1421-478B9DC3245B}"/>
              </a:ext>
            </a:extLst>
          </p:cNvPr>
          <p:cNvSpPr txBox="1"/>
          <p:nvPr/>
        </p:nvSpPr>
        <p:spPr>
          <a:xfrm>
            <a:off x="9525000" y="3035851"/>
            <a:ext cx="9173496" cy="16794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16199"/>
              </a:lnSpc>
              <a:buClr>
                <a:srgbClr val="242424"/>
              </a:buClr>
              <a:buFont typeface="Arial"/>
              <a:buChar char="●"/>
            </a:pPr>
            <a:r>
              <a:rPr lang="ko-KR" altLang="en-US" b="0" i="0" u="none" strike="noStrike" dirty="0">
                <a:solidFill>
                  <a:srgbClr val="242424">
                    <a:alpha val="85098"/>
                  </a:srgbClr>
                </a:solidFill>
                <a:ea typeface="Happiness Sans Regular"/>
              </a:rPr>
              <a:t>최고 성능 파라미터  로 모델 학습</a:t>
            </a:r>
            <a:endParaRPr lang="en-US" altLang="ko-KR" b="0" i="0" u="none" strike="noStrike" dirty="0">
              <a:solidFill>
                <a:srgbClr val="242424">
                  <a:alpha val="85098"/>
                </a:srgbClr>
              </a:solidFill>
              <a:ea typeface="Happiness Sans Regular"/>
            </a:endParaRPr>
          </a:p>
          <a:p>
            <a:pPr marL="342900" lvl="0" indent="-342900" algn="just">
              <a:lnSpc>
                <a:spcPct val="116199"/>
              </a:lnSpc>
              <a:buClr>
                <a:srgbClr val="242424"/>
              </a:buClr>
              <a:buFont typeface="Arial"/>
              <a:buChar char="●"/>
            </a:pPr>
            <a:r>
              <a:rPr lang="en-US" altLang="ko-KR" b="0" i="0" u="none" strike="noStrike" dirty="0">
                <a:solidFill>
                  <a:srgbClr val="242424">
                    <a:alpha val="85098"/>
                  </a:srgbClr>
                </a:solidFill>
                <a:ea typeface="Happiness Sans Regular"/>
              </a:rPr>
              <a:t>Why?</a:t>
            </a:r>
          </a:p>
          <a:p>
            <a:pPr marL="342900" lvl="0" indent="-342900" algn="just">
              <a:lnSpc>
                <a:spcPct val="116199"/>
              </a:lnSpc>
              <a:buClr>
                <a:srgbClr val="242424"/>
              </a:buClr>
              <a:buFont typeface="Arial"/>
              <a:buChar char="●"/>
            </a:pPr>
            <a:r>
              <a:rPr lang="en-US" altLang="ko-KR" dirty="0">
                <a:solidFill>
                  <a:srgbClr val="242424">
                    <a:alpha val="85098"/>
                  </a:srgbClr>
                </a:solidFill>
                <a:ea typeface="Happiness Sans Regular"/>
              </a:rPr>
              <a:t>How?</a:t>
            </a:r>
          </a:p>
          <a:p>
            <a:pPr lvl="0" algn="just">
              <a:lnSpc>
                <a:spcPct val="116199"/>
              </a:lnSpc>
              <a:buClr>
                <a:srgbClr val="242424"/>
              </a:buClr>
            </a:pPr>
            <a:r>
              <a:rPr lang="en-US" altLang="ko-KR" dirty="0">
                <a:solidFill>
                  <a:srgbClr val="242424">
                    <a:alpha val="85098"/>
                  </a:srgbClr>
                </a:solidFill>
                <a:ea typeface="Happiness Sans Regular"/>
              </a:rPr>
              <a:t>-</a:t>
            </a:r>
          </a:p>
          <a:p>
            <a:pPr lvl="0" algn="just">
              <a:lnSpc>
                <a:spcPct val="116199"/>
              </a:lnSpc>
              <a:buClr>
                <a:srgbClr val="242424"/>
              </a:buClr>
            </a:pPr>
            <a:endParaRPr lang="ko-KR" altLang="en-US" b="0" i="0" u="none" strike="noStrike" dirty="0">
              <a:solidFill>
                <a:srgbClr val="242424">
                  <a:alpha val="85098"/>
                </a:srgbClr>
              </a:solidFill>
              <a:ea typeface="Happiness Sans Regular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10198100"/>
            <a:ext cx="18338800" cy="101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0"/>
            <a:ext cx="18338800" cy="1016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711200" y="812800"/>
            <a:ext cx="46736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800" b="1" i="0" u="none" strike="noStrike">
                <a:solidFill>
                  <a:srgbClr val="486EF3"/>
                </a:solidFill>
                <a:latin typeface="Happiness Sans Title"/>
              </a:rPr>
              <a:t>03. SELECT MODEL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2382500" y="812800"/>
            <a:ext cx="51435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200" b="0" i="0" u="none" strike="noStrike" spc="100">
                <a:solidFill>
                  <a:srgbClr val="242424"/>
                </a:solidFill>
                <a:latin typeface="Happiness Sans Regular"/>
              </a:rPr>
              <a:t>Team AI mens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62000" y="1104900"/>
            <a:ext cx="68072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7200" b="0" i="0" u="none" strike="noStrike" spc="-200">
                <a:solidFill>
                  <a:srgbClr val="242424"/>
                </a:solidFill>
                <a:ea typeface="Happiness Sans Title"/>
              </a:rPr>
              <a:t>모델</a:t>
            </a:r>
            <a:r>
              <a:rPr lang="en-US" sz="7200" b="0" i="0" u="none" strike="noStrike" spc="-200">
                <a:solidFill>
                  <a:srgbClr val="242424"/>
                </a:solidFill>
                <a:latin typeface="Happiness Sans Title"/>
              </a:rPr>
              <a:t> </a:t>
            </a:r>
            <a:r>
              <a:rPr lang="ko-KR" sz="7200" b="0" i="0" u="none" strike="noStrike" spc="-200">
                <a:solidFill>
                  <a:srgbClr val="242424"/>
                </a:solidFill>
                <a:ea typeface="Happiness Sans Title"/>
              </a:rPr>
              <a:t>선택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3009900"/>
            <a:ext cx="16764000" cy="65151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3500" y="4419600"/>
            <a:ext cx="15621000" cy="127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3500000">
            <a:off x="16725900" y="3822700"/>
            <a:ext cx="254000" cy="38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8100000">
            <a:off x="16573500" y="3822700"/>
            <a:ext cx="254000" cy="381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2146300" y="3505200"/>
            <a:ext cx="82169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500" b="0" i="0" u="none" strike="noStrike" spc="-100" dirty="0" err="1">
                <a:solidFill>
                  <a:srgbClr val="242424"/>
                </a:solidFill>
                <a:latin typeface="Happiness Sans Bold"/>
              </a:rPr>
              <a:t>LightGBM</a:t>
            </a:r>
            <a:endParaRPr lang="en-US" sz="3500" b="0" i="0" u="none" strike="noStrike" spc="-100" dirty="0">
              <a:solidFill>
                <a:srgbClr val="242424"/>
              </a:solidFill>
              <a:latin typeface="Happiness Sans Bold"/>
            </a:endParaRP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33500" y="4876800"/>
            <a:ext cx="15087600" cy="41021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892300" y="5130800"/>
            <a:ext cx="65532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500" b="0" i="0" u="none" strike="noStrike" spc="-100">
                <a:solidFill>
                  <a:srgbClr val="486EF3"/>
                </a:solidFill>
                <a:ea typeface="Happiness Sans Title"/>
              </a:rPr>
              <a:t>장점</a:t>
            </a:r>
            <a:r>
              <a:rPr lang="en-US" sz="2500" b="0" i="0" u="none" strike="noStrike" spc="-100">
                <a:solidFill>
                  <a:srgbClr val="486EF3"/>
                </a:solidFill>
                <a:latin typeface="Happiness Sans Title"/>
              </a:rPr>
              <a:t> </a:t>
            </a:r>
            <a:r>
              <a:rPr lang="ko-KR" sz="2500" b="0" i="0" u="none" strike="noStrike" spc="-100">
                <a:solidFill>
                  <a:srgbClr val="486EF3"/>
                </a:solidFill>
                <a:ea typeface="Happiness Sans Title"/>
              </a:rPr>
              <a:t>및</a:t>
            </a:r>
            <a:r>
              <a:rPr lang="en-US" sz="2500" b="0" i="0" u="none" strike="noStrike" spc="-100">
                <a:solidFill>
                  <a:srgbClr val="486EF3"/>
                </a:solidFill>
                <a:latin typeface="Happiness Sans Title"/>
              </a:rPr>
              <a:t> </a:t>
            </a:r>
            <a:r>
              <a:rPr lang="ko-KR" sz="2500" b="0" i="0" u="none" strike="noStrike" spc="-100">
                <a:solidFill>
                  <a:srgbClr val="486EF3"/>
                </a:solidFill>
                <a:ea typeface="Happiness Sans Title"/>
              </a:rPr>
              <a:t>선정</a:t>
            </a:r>
            <a:r>
              <a:rPr lang="en-US" sz="2500" b="0" i="0" u="none" strike="noStrike" spc="-100">
                <a:solidFill>
                  <a:srgbClr val="486EF3"/>
                </a:solidFill>
                <a:latin typeface="Happiness Sans Title"/>
              </a:rPr>
              <a:t> </a:t>
            </a:r>
            <a:r>
              <a:rPr lang="ko-KR" sz="2500" b="0" i="0" u="none" strike="noStrike" spc="-100">
                <a:solidFill>
                  <a:srgbClr val="486EF3"/>
                </a:solidFill>
                <a:ea typeface="Happiness Sans Title"/>
              </a:rPr>
              <a:t>이유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866900" y="5989382"/>
            <a:ext cx="61595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just">
              <a:lnSpc>
                <a:spcPct val="116199"/>
              </a:lnSpc>
            </a:pPr>
            <a:r>
              <a:rPr lang="en-US" sz="2000" b="0" i="0" u="none" strike="noStrike" dirty="0">
                <a:solidFill>
                  <a:srgbClr val="242424">
                    <a:alpha val="85098"/>
                  </a:srgbClr>
                </a:solidFill>
                <a:latin typeface="Happiness Sans Bold"/>
              </a:rPr>
              <a:t>1. </a:t>
            </a:r>
            <a:r>
              <a:rPr lang="ko-KR" altLang="en-US" sz="2000" dirty="0">
                <a:solidFill>
                  <a:srgbClr val="242424">
                    <a:alpha val="85098"/>
                  </a:srgbClr>
                </a:solidFill>
                <a:latin typeface="Happiness Sans Bold"/>
                <a:ea typeface="Happiness Sans Bold"/>
              </a:rPr>
              <a:t>빠른 학습 속도</a:t>
            </a:r>
            <a:endParaRPr lang="ko-KR" sz="2000" b="0" i="0" u="none" strike="noStrike" dirty="0">
              <a:solidFill>
                <a:srgbClr val="242424">
                  <a:alpha val="85098"/>
                </a:srgbClr>
              </a:solidFill>
              <a:ea typeface="Happiness Sans Bold"/>
            </a:endParaRPr>
          </a:p>
          <a:p>
            <a:pPr lvl="0" algn="just">
              <a:lnSpc>
                <a:spcPct val="116199"/>
              </a:lnSpc>
            </a:pPr>
            <a:r>
              <a:rPr lang="en-US" sz="2000" b="0" i="0" u="none" strike="noStrike" dirty="0">
                <a:solidFill>
                  <a:srgbClr val="242424">
                    <a:alpha val="85098"/>
                  </a:srgbClr>
                </a:solidFill>
                <a:latin typeface="Happiness Sans Regular"/>
              </a:rPr>
              <a:t>     - </a:t>
            </a:r>
            <a:r>
              <a:rPr lang="ko-KR" altLang="en-US" sz="2000" b="0" i="0" u="none" strike="noStrike" dirty="0">
                <a:solidFill>
                  <a:srgbClr val="242424">
                    <a:alpha val="85098"/>
                  </a:srgbClr>
                </a:solidFill>
                <a:latin typeface="Happiness Sans Regular"/>
              </a:rPr>
              <a:t>시간 제한이 있는 대회였기에</a:t>
            </a:r>
            <a:r>
              <a:rPr lang="en-US" altLang="ko-KR" sz="2000" b="0" i="0" u="none" strike="noStrike" dirty="0">
                <a:solidFill>
                  <a:srgbClr val="242424">
                    <a:alpha val="85098"/>
                  </a:srgbClr>
                </a:solidFill>
                <a:latin typeface="Happiness Sans Regular"/>
              </a:rPr>
              <a:t>, </a:t>
            </a:r>
            <a:r>
              <a:rPr lang="ko-KR" altLang="en-US" sz="2000" b="0" i="0" u="none" strike="noStrike" dirty="0">
                <a:solidFill>
                  <a:srgbClr val="242424">
                    <a:alpha val="85098"/>
                  </a:srgbClr>
                </a:solidFill>
                <a:latin typeface="Happiness Sans Regular"/>
              </a:rPr>
              <a:t>학습 속도가 상대적으로 빠른 </a:t>
            </a:r>
            <a:r>
              <a:rPr lang="en-US" altLang="ko-KR" sz="2000" b="0" i="0" u="none" strike="noStrike" dirty="0" err="1">
                <a:solidFill>
                  <a:srgbClr val="242424">
                    <a:alpha val="85098"/>
                  </a:srgbClr>
                </a:solidFill>
                <a:latin typeface="Happiness Sans Regular"/>
              </a:rPr>
              <a:t>LightGBM</a:t>
            </a:r>
            <a:r>
              <a:rPr lang="en-US" altLang="ko-KR" sz="2000" b="0" i="0" u="none" strike="noStrike" dirty="0">
                <a:solidFill>
                  <a:srgbClr val="242424">
                    <a:alpha val="85098"/>
                  </a:srgbClr>
                </a:solidFill>
                <a:latin typeface="Happiness Sans Regular"/>
              </a:rPr>
              <a:t> </a:t>
            </a:r>
            <a:r>
              <a:rPr lang="ko-KR" altLang="en-US" sz="2000" b="0" i="0" u="none" strike="noStrike" dirty="0">
                <a:solidFill>
                  <a:srgbClr val="242424">
                    <a:alpha val="85098"/>
                  </a:srgbClr>
                </a:solidFill>
                <a:latin typeface="Happiness Sans Regular"/>
              </a:rPr>
              <a:t>채택</a:t>
            </a:r>
            <a:endParaRPr lang="en-US" altLang="ko-KR" sz="2000" b="0" i="0" u="none" strike="noStrike" dirty="0">
              <a:solidFill>
                <a:srgbClr val="242424">
                  <a:alpha val="85098"/>
                </a:srgbClr>
              </a:solidFill>
              <a:latin typeface="Happiness Sans Regular"/>
            </a:endParaRPr>
          </a:p>
          <a:p>
            <a:pPr lvl="0" algn="just">
              <a:lnSpc>
                <a:spcPct val="116199"/>
              </a:lnSpc>
            </a:pPr>
            <a:endParaRPr lang="en-US" sz="2000" b="0" i="0" u="none" strike="noStrike" dirty="0">
              <a:solidFill>
                <a:srgbClr val="242424">
                  <a:alpha val="85098"/>
                </a:srgbClr>
              </a:solidFill>
              <a:latin typeface="Happiness Sans Regular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866900" y="7211091"/>
            <a:ext cx="61595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just">
              <a:lnSpc>
                <a:spcPct val="116199"/>
              </a:lnSpc>
            </a:pPr>
            <a:r>
              <a:rPr lang="en-US" sz="2000" b="0" i="0" u="none" strike="noStrike" dirty="0">
                <a:solidFill>
                  <a:srgbClr val="242424">
                    <a:alpha val="85098"/>
                  </a:srgbClr>
                </a:solidFill>
                <a:latin typeface="Happiness Sans Bold"/>
              </a:rPr>
              <a:t>2. </a:t>
            </a:r>
            <a:r>
              <a:rPr lang="ko-KR" altLang="en-US" sz="2000" b="0" i="0" u="none" strike="noStrike" dirty="0">
                <a:solidFill>
                  <a:srgbClr val="242424">
                    <a:alpha val="85098"/>
                  </a:srgbClr>
                </a:solidFill>
                <a:ea typeface="Happiness Sans Bold"/>
              </a:rPr>
              <a:t>높은 정확도</a:t>
            </a:r>
            <a:r>
              <a:rPr lang="en-US" sz="2000" b="0" i="0" u="none" strike="noStrike" dirty="0">
                <a:solidFill>
                  <a:srgbClr val="242424">
                    <a:alpha val="85098"/>
                  </a:srgbClr>
                </a:solidFill>
                <a:latin typeface="Happiness Sans Regular"/>
              </a:rPr>
              <a:t>     </a:t>
            </a:r>
          </a:p>
          <a:p>
            <a:pPr lvl="0" algn="just">
              <a:lnSpc>
                <a:spcPct val="116199"/>
              </a:lnSpc>
            </a:pPr>
            <a:r>
              <a:rPr lang="en-US" sz="2000" b="0" i="0" u="none" strike="noStrike" dirty="0">
                <a:solidFill>
                  <a:srgbClr val="242424">
                    <a:alpha val="85098"/>
                  </a:srgbClr>
                </a:solidFill>
                <a:latin typeface="Happiness Sans Regular"/>
              </a:rPr>
              <a:t>- Gradient Boosting </a:t>
            </a:r>
            <a:r>
              <a:rPr lang="ko-KR" altLang="en-US" sz="2000" b="0" i="0" u="none" strike="noStrike" dirty="0">
                <a:solidFill>
                  <a:srgbClr val="242424">
                    <a:alpha val="85098"/>
                  </a:srgbClr>
                </a:solidFill>
                <a:latin typeface="Happiness Sans Regular"/>
              </a:rPr>
              <a:t>알고리즘을 사용하여</a:t>
            </a:r>
            <a:r>
              <a:rPr lang="en-US" altLang="ko-KR" sz="2000" b="0" i="0" u="none" strike="noStrike" dirty="0">
                <a:solidFill>
                  <a:srgbClr val="242424">
                    <a:alpha val="85098"/>
                  </a:srgbClr>
                </a:solidFill>
                <a:latin typeface="Happiness Sans Regular"/>
              </a:rPr>
              <a:t>,</a:t>
            </a:r>
            <a:r>
              <a:rPr lang="ko-KR" altLang="en-US" sz="2000" b="0" i="0" u="none" strike="noStrike" dirty="0">
                <a:solidFill>
                  <a:srgbClr val="242424">
                    <a:alpha val="85098"/>
                  </a:srgbClr>
                </a:solidFill>
                <a:latin typeface="Happiness Sans Regular"/>
              </a:rPr>
              <a:t> 정밀 예측 가능</a:t>
            </a:r>
            <a:endParaRPr lang="en-US" sz="2000" b="0" i="0" u="none" strike="noStrike" dirty="0">
              <a:solidFill>
                <a:srgbClr val="242424">
                  <a:alpha val="85098"/>
                </a:srgbClr>
              </a:solidFill>
              <a:latin typeface="Happiness Sans Regular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9880600" y="6096000"/>
            <a:ext cx="3302000" cy="149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24499"/>
              </a:lnSpc>
              <a:buClr>
                <a:srgbClr val="242424"/>
              </a:buClr>
              <a:buFont typeface="Arial"/>
              <a:buChar char="●"/>
            </a:pPr>
            <a:endParaRPr lang="en-US" sz="2000" b="0" i="0" u="none" strike="noStrike" dirty="0">
              <a:solidFill>
                <a:srgbClr val="242424">
                  <a:alpha val="85098"/>
                </a:srgbClr>
              </a:solidFill>
              <a:latin typeface="Happiness Sans Bold"/>
            </a:endParaRPr>
          </a:p>
        </p:txBody>
      </p:sp>
      <p:pic>
        <p:nvPicPr>
          <p:cNvPr id="1026" name="Picture 2" descr="Welcome to LightGBM's documentation! — LightGBM 4.0.0 documentation">
            <a:extLst>
              <a:ext uri="{FF2B5EF4-FFF2-40B4-BE49-F238E27FC236}">
                <a16:creationId xmlns:a16="http://schemas.microsoft.com/office/drawing/2014/main" id="{3ECF4F6B-CE68-49F8-0949-361C62A97A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0433" y="3293039"/>
            <a:ext cx="4495800" cy="101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41D01DC1-6532-3873-BC65-6BB69215F941}"/>
              </a:ext>
            </a:extLst>
          </p:cNvPr>
          <p:cNvSpPr txBox="1"/>
          <p:nvPr/>
        </p:nvSpPr>
        <p:spPr>
          <a:xfrm>
            <a:off x="9492179" y="5790396"/>
            <a:ext cx="547297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/>
              <a:t>3. </a:t>
            </a:r>
            <a:r>
              <a:rPr lang="ko-KR" altLang="en-US" sz="2000" b="1" dirty="0"/>
              <a:t>카테고리형 변수 지원</a:t>
            </a:r>
            <a:endParaRPr lang="en-US" altLang="ko-KR" sz="2000" b="1" dirty="0"/>
          </a:p>
          <a:p>
            <a:endParaRPr lang="en-US" altLang="ko-KR" b="1" dirty="0"/>
          </a:p>
          <a:p>
            <a:r>
              <a:rPr lang="en-US" altLang="ko-KR" dirty="0"/>
              <a:t>- </a:t>
            </a:r>
            <a:r>
              <a:rPr lang="ko-KR" altLang="en-US" dirty="0"/>
              <a:t>해당 과제에는 여러 개의 카테고리형 변수가 존재함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D100F88-4FB3-BD99-EFA2-99F181139127}"/>
              </a:ext>
            </a:extLst>
          </p:cNvPr>
          <p:cNvSpPr txBox="1"/>
          <p:nvPr/>
        </p:nvSpPr>
        <p:spPr>
          <a:xfrm>
            <a:off x="9492179" y="7366949"/>
            <a:ext cx="36359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4. </a:t>
            </a:r>
            <a:r>
              <a:rPr lang="ko-KR" altLang="en-US" b="1" dirty="0" err="1"/>
              <a:t>하이퍼</a:t>
            </a:r>
            <a:r>
              <a:rPr lang="ko-KR" altLang="en-US" b="1" dirty="0"/>
              <a:t> 파라미터 튜닝에 용이함</a:t>
            </a:r>
            <a:r>
              <a:rPr lang="en-US" altLang="ko-KR" b="1" dirty="0"/>
              <a:t>.</a:t>
            </a:r>
            <a:endParaRPr lang="ko-KR" altLang="en-US" b="1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9525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33800" y="0"/>
            <a:ext cx="1854200" cy="1854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54200" cy="1854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670800"/>
            <a:ext cx="1854200" cy="1854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>
            <a:alphaModFix amt="8000"/>
          </a:blip>
          <a:stretch>
            <a:fillRect/>
          </a:stretch>
        </p:blipFill>
        <p:spPr>
          <a:xfrm>
            <a:off x="-3733800" y="1968500"/>
            <a:ext cx="7480300" cy="56007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2382500" y="812800"/>
            <a:ext cx="51435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200" b="0" i="0" u="none" strike="noStrike" spc="100">
                <a:solidFill>
                  <a:srgbClr val="FFFFFF"/>
                </a:solidFill>
                <a:latin typeface="Happiness Sans Regular"/>
              </a:rPr>
              <a:t>Team AI mens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562100" y="3314700"/>
            <a:ext cx="15963900" cy="151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07899"/>
              </a:lnSpc>
            </a:pPr>
            <a:r>
              <a:rPr lang="ko-KR" altLang="en-US" sz="8500" b="0" i="0" u="none" strike="noStrike" dirty="0">
                <a:solidFill>
                  <a:srgbClr val="FFFFFF"/>
                </a:solidFill>
                <a:ea typeface="Happiness Sans Regular"/>
              </a:rPr>
              <a:t>감사합니다</a:t>
            </a:r>
            <a:endParaRPr lang="ko-KR" sz="8500" b="0" i="0" u="none" strike="noStrike" dirty="0">
              <a:solidFill>
                <a:srgbClr val="FFFFFF"/>
              </a:solidFill>
              <a:ea typeface="Happiness Sans Regular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9461500" y="6197600"/>
            <a:ext cx="80645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en-US" sz="2000" b="0" i="0" u="none" strike="noStrike" spc="100">
                <a:solidFill>
                  <a:srgbClr val="FFFFFF">
                    <a:alpha val="85098"/>
                  </a:srgbClr>
                </a:solidFill>
                <a:latin typeface="Happiness Sans Regular"/>
              </a:rPr>
              <a:t>LG Aimers 5</a:t>
            </a:r>
            <a:r>
              <a:rPr lang="ko-KR" sz="2000" b="0" i="0" u="none" strike="noStrike" spc="100">
                <a:solidFill>
                  <a:srgbClr val="FFFFFF">
                    <a:alpha val="85098"/>
                  </a:srgbClr>
                </a:solidFill>
                <a:ea typeface="Happiness Sans Regular"/>
              </a:rPr>
              <a:t>기</a:t>
            </a:r>
            <a:r>
              <a:rPr lang="en-US" sz="2000" b="0" i="0" u="none" strike="noStrike" spc="100">
                <a:solidFill>
                  <a:srgbClr val="FFFFFF">
                    <a:alpha val="85098"/>
                  </a:srgbClr>
                </a:solidFill>
                <a:latin typeface="Happiness Sans Regular"/>
              </a:rPr>
              <a:t> team AI mens ( </a:t>
            </a:r>
            <a:r>
              <a:rPr lang="ko-KR" sz="2000" b="0" i="0" u="none" strike="noStrike" spc="100">
                <a:solidFill>
                  <a:srgbClr val="FFFFFF">
                    <a:alpha val="85098"/>
                  </a:srgbClr>
                </a:solidFill>
                <a:ea typeface="Happiness Sans Regular"/>
              </a:rPr>
              <a:t>고보성</a:t>
            </a:r>
            <a:r>
              <a:rPr lang="en-US" sz="2000" b="0" i="0" u="none" strike="noStrike" spc="100">
                <a:solidFill>
                  <a:srgbClr val="FFFFFF">
                    <a:alpha val="85098"/>
                  </a:srgbClr>
                </a:solidFill>
                <a:latin typeface="Happiness Sans Regular"/>
              </a:rPr>
              <a:t>, </a:t>
            </a:r>
            <a:r>
              <a:rPr lang="ko-KR" sz="2000" b="0" i="0" u="none" strike="noStrike" spc="100">
                <a:solidFill>
                  <a:srgbClr val="FFFFFF">
                    <a:alpha val="85098"/>
                  </a:srgbClr>
                </a:solidFill>
                <a:ea typeface="Happiness Sans Regular"/>
              </a:rPr>
              <a:t>이창범</a:t>
            </a:r>
            <a:r>
              <a:rPr lang="en-US" sz="2000" b="0" i="0" u="none" strike="noStrike" spc="100">
                <a:solidFill>
                  <a:srgbClr val="FFFFFF">
                    <a:alpha val="85098"/>
                  </a:srgbClr>
                </a:solidFill>
                <a:latin typeface="Happiness Sans Regular"/>
              </a:rPr>
              <a:t>, </a:t>
            </a:r>
            <a:r>
              <a:rPr lang="ko-KR" sz="2000" b="0" i="0" u="none" strike="noStrike" spc="100">
                <a:solidFill>
                  <a:srgbClr val="FFFFFF">
                    <a:alpha val="85098"/>
                  </a:srgbClr>
                </a:solidFill>
                <a:ea typeface="Happiness Sans Regular"/>
              </a:rPr>
              <a:t>황재남</a:t>
            </a:r>
            <a:r>
              <a:rPr lang="en-US" sz="2000" b="0" i="0" u="none" strike="noStrike" spc="100">
                <a:solidFill>
                  <a:srgbClr val="FFFFFF">
                    <a:alpha val="85098"/>
                  </a:srgbClr>
                </a:solidFill>
                <a:latin typeface="Happiness Sans Regular"/>
              </a:rPr>
              <a:t>, </a:t>
            </a:r>
            <a:r>
              <a:rPr lang="ko-KR" sz="2000" b="0" i="0" u="none" strike="noStrike" spc="100">
                <a:solidFill>
                  <a:srgbClr val="FFFFFF">
                    <a:alpha val="85098"/>
                  </a:srgbClr>
                </a:solidFill>
                <a:ea typeface="Happiness Sans Regular"/>
              </a:rPr>
              <a:t>김성현</a:t>
            </a:r>
            <a:r>
              <a:rPr lang="en-US" sz="2000" b="0" i="0" u="none" strike="noStrike" spc="100">
                <a:solidFill>
                  <a:srgbClr val="FFFFFF">
                    <a:alpha val="85098"/>
                  </a:srgbClr>
                </a:solidFill>
                <a:latin typeface="Happiness Sans Regular"/>
              </a:rPr>
              <a:t> )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587500" y="4749800"/>
            <a:ext cx="157988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07899"/>
              </a:lnSpc>
            </a:pPr>
            <a:r>
              <a:rPr lang="en-US" sz="2000" b="0" i="0" u="none" strike="noStrike">
                <a:solidFill>
                  <a:srgbClr val="FFFFFF"/>
                </a:solidFill>
                <a:latin typeface="Happiness Sans Regular"/>
              </a:rPr>
              <a:t>LG Aimers 5</a:t>
            </a:r>
            <a:r>
              <a:rPr lang="ko-KR" sz="2000" b="0" i="0" u="none" strike="noStrike">
                <a:solidFill>
                  <a:srgbClr val="FFFFFF"/>
                </a:solidFill>
                <a:ea typeface="Happiness Sans Regular"/>
              </a:rPr>
              <a:t>기</a:t>
            </a:r>
            <a:r>
              <a:rPr lang="en-US" sz="2000" b="0" i="0" u="none" strike="noStrike">
                <a:solidFill>
                  <a:srgbClr val="FFFFFF"/>
                </a:solidFill>
                <a:latin typeface="Happiness Sans Regular"/>
              </a:rPr>
              <a:t> - </a:t>
            </a:r>
            <a:r>
              <a:rPr lang="ko-KR" sz="2000" b="0" i="0" u="none" strike="noStrike">
                <a:solidFill>
                  <a:srgbClr val="FFFFFF"/>
                </a:solidFill>
                <a:ea typeface="Happiness Sans Regular"/>
              </a:rPr>
              <a:t>제품</a:t>
            </a:r>
            <a:r>
              <a:rPr lang="en-US" sz="2000" b="0" i="0" u="none" strike="noStrike">
                <a:solidFill>
                  <a:srgbClr val="FFFFFF"/>
                </a:solidFill>
                <a:latin typeface="Happiness Sans Regular"/>
              </a:rPr>
              <a:t> </a:t>
            </a:r>
            <a:r>
              <a:rPr lang="ko-KR" sz="2000" b="0" i="0" u="none" strike="noStrike">
                <a:solidFill>
                  <a:srgbClr val="FFFFFF"/>
                </a:solidFill>
                <a:ea typeface="Happiness Sans Regular"/>
              </a:rPr>
              <a:t>이상</a:t>
            </a:r>
            <a:r>
              <a:rPr lang="en-US" sz="2000" b="0" i="0" u="none" strike="noStrike">
                <a:solidFill>
                  <a:srgbClr val="FFFFFF"/>
                </a:solidFill>
                <a:latin typeface="Happiness Sans Regular"/>
              </a:rPr>
              <a:t> </a:t>
            </a:r>
            <a:r>
              <a:rPr lang="ko-KR" sz="2000" b="0" i="0" u="none" strike="noStrike">
                <a:solidFill>
                  <a:srgbClr val="FFFFFF"/>
                </a:solidFill>
                <a:ea typeface="Happiness Sans Regular"/>
              </a:rPr>
              <a:t>여부</a:t>
            </a:r>
            <a:r>
              <a:rPr lang="en-US" sz="2000" b="0" i="0" u="none" strike="noStrike">
                <a:solidFill>
                  <a:srgbClr val="FFFFFF"/>
                </a:solidFill>
                <a:latin typeface="Happiness Sans Regular"/>
              </a:rPr>
              <a:t> </a:t>
            </a:r>
            <a:r>
              <a:rPr lang="ko-KR" sz="2000" b="0" i="0" u="none" strike="noStrike">
                <a:solidFill>
                  <a:srgbClr val="FFFFFF"/>
                </a:solidFill>
                <a:ea typeface="Happiness Sans Regular"/>
              </a:rPr>
              <a:t>판별</a:t>
            </a:r>
            <a:r>
              <a:rPr lang="en-US" sz="2000" b="0" i="0" u="none" strike="noStrike">
                <a:solidFill>
                  <a:srgbClr val="FFFFFF"/>
                </a:solidFill>
                <a:latin typeface="Happiness Sans Regular"/>
              </a:rPr>
              <a:t> </a:t>
            </a:r>
            <a:r>
              <a:rPr lang="ko-KR" sz="2000" b="0" i="0" u="none" strike="noStrike">
                <a:solidFill>
                  <a:srgbClr val="FFFFFF"/>
                </a:solidFill>
                <a:ea typeface="Happiness Sans Regular"/>
              </a:rPr>
              <a:t>프로젝트</a:t>
            </a:r>
            <a:r>
              <a:rPr lang="en-US" sz="2000" b="0" i="0" u="none" strike="noStrike">
                <a:solidFill>
                  <a:srgbClr val="FFFFFF"/>
                </a:solidFill>
                <a:latin typeface="Happiness Sans Regular"/>
              </a:rPr>
              <a:t> 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87400" y="711200"/>
            <a:ext cx="51054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800" b="1" i="0" u="none" strike="noStrike">
                <a:solidFill>
                  <a:srgbClr val="486EF3"/>
                </a:solidFill>
                <a:latin typeface="Happiness Sans Title"/>
              </a:rPr>
              <a:t>00. CONTENTS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2382500" y="812800"/>
            <a:ext cx="51435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200" b="0" i="0" u="none" strike="noStrike" spc="100">
                <a:solidFill>
                  <a:srgbClr val="242424"/>
                </a:solidFill>
                <a:latin typeface="Happiness Sans Regular"/>
              </a:rPr>
              <a:t>Team AI mens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711200" y="1079500"/>
            <a:ext cx="68072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7200" b="0" i="0" u="none" strike="noStrike" spc="-200">
                <a:solidFill>
                  <a:srgbClr val="242424"/>
                </a:solidFill>
                <a:latin typeface="Happiness Sans Title"/>
              </a:rPr>
              <a:t>CONTENTS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4700" y="2946400"/>
            <a:ext cx="5334000" cy="30734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3873500" y="3365500"/>
            <a:ext cx="4292600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500" b="0" i="0" u="none" strike="noStrike" spc="-100">
                <a:solidFill>
                  <a:srgbClr val="FFFFFF"/>
                </a:solidFill>
                <a:latin typeface="Happiness Sans Title"/>
              </a:rPr>
              <a:t>01. </a:t>
            </a:r>
            <a:r>
              <a:rPr lang="ko-KR" sz="3500" b="0" i="0" u="none" strike="noStrike">
                <a:solidFill>
                  <a:srgbClr val="FFFFFF"/>
                </a:solidFill>
                <a:ea typeface="Happiness Sans Title"/>
              </a:rPr>
              <a:t>주제</a:t>
            </a:r>
            <a:r>
              <a:rPr lang="en-US" sz="3500" b="0" i="0" u="none" strike="noStrike">
                <a:solidFill>
                  <a:srgbClr val="FFFFFF"/>
                </a:solidFill>
                <a:latin typeface="Happiness Sans Title"/>
              </a:rPr>
              <a:t> </a:t>
            </a:r>
            <a:r>
              <a:rPr lang="ko-KR" sz="3500" b="0" i="0" u="none" strike="noStrike">
                <a:solidFill>
                  <a:srgbClr val="FFFFFF"/>
                </a:solidFill>
                <a:ea typeface="Happiness Sans Title"/>
              </a:rPr>
              <a:t>소개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848100" y="4597400"/>
            <a:ext cx="42545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just">
              <a:lnSpc>
                <a:spcPct val="116199"/>
              </a:lnSpc>
              <a:buClr>
                <a:srgbClr val="FFFFFF"/>
              </a:buClr>
              <a:buFont typeface="Arial"/>
              <a:buChar char="●"/>
            </a:pPr>
            <a:r>
              <a:rPr lang="ko-KR" sz="2000" b="0" i="0" u="none" strike="noStrike">
                <a:solidFill>
                  <a:srgbClr val="FFFFFF">
                    <a:alpha val="85098"/>
                  </a:srgbClr>
                </a:solidFill>
                <a:ea typeface="Happiness Sans Regular"/>
              </a:rPr>
              <a:t>불량</a:t>
            </a:r>
            <a:r>
              <a:rPr lang="en-US" sz="2000" b="0" i="0" u="none" strike="noStrike">
                <a:solidFill>
                  <a:srgbClr val="FFFFFF">
                    <a:alpha val="85098"/>
                  </a:srgbClr>
                </a:solidFill>
                <a:latin typeface="Happiness Sans Regular"/>
              </a:rPr>
              <a:t> </a:t>
            </a:r>
            <a:r>
              <a:rPr lang="ko-KR" sz="2000" b="0" i="0" u="none" strike="noStrike">
                <a:solidFill>
                  <a:srgbClr val="FFFFFF">
                    <a:alpha val="85098"/>
                  </a:srgbClr>
                </a:solidFill>
                <a:ea typeface="Happiness Sans Regular"/>
              </a:rPr>
              <a:t>예측</a:t>
            </a:r>
            <a:r>
              <a:rPr lang="en-US" sz="2000" b="0" i="0" u="none" strike="noStrike">
                <a:solidFill>
                  <a:srgbClr val="FFFFFF">
                    <a:alpha val="85098"/>
                  </a:srgbClr>
                </a:solidFill>
                <a:latin typeface="Happiness Sans Regular"/>
              </a:rPr>
              <a:t> AI </a:t>
            </a:r>
            <a:r>
              <a:rPr lang="ko-KR" sz="2000" b="0" i="0" u="none" strike="noStrike">
                <a:solidFill>
                  <a:srgbClr val="FFFFFF">
                    <a:alpha val="85098"/>
                  </a:srgbClr>
                </a:solidFill>
                <a:ea typeface="Happiness Sans Regular"/>
              </a:rPr>
              <a:t>모델</a:t>
            </a:r>
            <a:r>
              <a:rPr lang="en-US" sz="2000" b="0" i="0" u="none" strike="noStrike">
                <a:solidFill>
                  <a:srgbClr val="FFFFFF">
                    <a:alpha val="85098"/>
                  </a:srgbClr>
                </a:solidFill>
                <a:latin typeface="Happiness Sans Regular"/>
              </a:rPr>
              <a:t> </a:t>
            </a:r>
            <a:r>
              <a:rPr lang="ko-KR" sz="2000" b="0" i="0" u="none" strike="noStrike">
                <a:solidFill>
                  <a:srgbClr val="FFFFFF">
                    <a:alpha val="85098"/>
                  </a:srgbClr>
                </a:solidFill>
                <a:ea typeface="Happiness Sans Regular"/>
              </a:rPr>
              <a:t>개발</a:t>
            </a:r>
          </a:p>
          <a:p>
            <a:pPr marL="342900" lvl="0" indent="-342900" algn="just">
              <a:lnSpc>
                <a:spcPct val="116199"/>
              </a:lnSpc>
              <a:buClr>
                <a:srgbClr val="FFFFFF"/>
              </a:buClr>
              <a:buFont typeface="Arial"/>
              <a:buChar char="●"/>
            </a:pPr>
            <a:r>
              <a:rPr lang="ko-KR" sz="2000" b="0" i="0" u="none" strike="noStrike">
                <a:solidFill>
                  <a:srgbClr val="FFFFFF">
                    <a:alpha val="85098"/>
                  </a:srgbClr>
                </a:solidFill>
                <a:ea typeface="Happiness Sans Regular"/>
              </a:rPr>
              <a:t>과정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9400" y="6400800"/>
            <a:ext cx="5334000" cy="30734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7188200" y="6845300"/>
            <a:ext cx="4292600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500" b="0" i="0" u="none" strike="noStrike" spc="-100" dirty="0">
                <a:solidFill>
                  <a:srgbClr val="486EF3"/>
                </a:solidFill>
                <a:latin typeface="Happiness Sans Title"/>
              </a:rPr>
              <a:t>03. </a:t>
            </a:r>
            <a:r>
              <a:rPr lang="ko-KR" sz="3500" b="0" i="0" u="none" strike="noStrike" dirty="0">
                <a:solidFill>
                  <a:srgbClr val="000000"/>
                </a:solidFill>
                <a:ea typeface="Happiness Sans Title"/>
              </a:rPr>
              <a:t>모델</a:t>
            </a:r>
            <a:r>
              <a:rPr lang="en-US" sz="3500" b="0" i="0" u="none" strike="noStrike" dirty="0">
                <a:solidFill>
                  <a:srgbClr val="000000"/>
                </a:solidFill>
                <a:latin typeface="Happiness Sans Title"/>
              </a:rPr>
              <a:t> </a:t>
            </a:r>
            <a:r>
              <a:rPr lang="ko-KR" sz="3500" b="0" i="0" u="none" strike="noStrike" dirty="0">
                <a:solidFill>
                  <a:srgbClr val="000000"/>
                </a:solidFill>
                <a:ea typeface="Happiness Sans Title"/>
              </a:rPr>
              <a:t>선택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162800" y="8077200"/>
            <a:ext cx="42545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just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en-US" sz="2000" b="0" i="0" u="none" strike="noStrike" dirty="0" err="1">
                <a:solidFill>
                  <a:srgbClr val="000000">
                    <a:alpha val="85098"/>
                  </a:srgbClr>
                </a:solidFill>
                <a:latin typeface="Happiness Sans Regular"/>
              </a:rPr>
              <a:t>LightGBM</a:t>
            </a:r>
            <a:endParaRPr lang="en-US" sz="2000" b="0" i="0" u="none" strike="noStrike" dirty="0">
              <a:solidFill>
                <a:srgbClr val="000000">
                  <a:alpha val="85098"/>
                </a:srgbClr>
              </a:solidFill>
              <a:latin typeface="Happiness Sans Regular"/>
            </a:endParaRPr>
          </a:p>
          <a:p>
            <a:pPr marL="342900" lvl="0" indent="-342900" algn="just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000" b="0" i="0" u="none" strike="noStrike" dirty="0">
                <a:solidFill>
                  <a:srgbClr val="000000">
                    <a:alpha val="85098"/>
                  </a:srgbClr>
                </a:solidFill>
                <a:ea typeface="Happiness Sans Regular"/>
              </a:rPr>
              <a:t>선정</a:t>
            </a:r>
            <a:r>
              <a:rPr lang="en-US" sz="2000" b="0" i="0" u="none" strike="noStrike" dirty="0">
                <a:solidFill>
                  <a:srgbClr val="000000">
                    <a:alpha val="85098"/>
                  </a:srgbClr>
                </a:solidFill>
                <a:latin typeface="Happiness Sans Regular"/>
              </a:rPr>
              <a:t> </a:t>
            </a:r>
            <a:r>
              <a:rPr lang="ko-KR" sz="2000" b="0" i="0" u="none" strike="noStrike" dirty="0">
                <a:solidFill>
                  <a:srgbClr val="000000">
                    <a:alpha val="85098"/>
                  </a:srgbClr>
                </a:solidFill>
                <a:ea typeface="Happiness Sans Regular"/>
              </a:rPr>
              <a:t>이유</a:t>
            </a:r>
            <a:r>
              <a:rPr lang="en-US" sz="2000" b="0" i="0" u="none" strike="noStrike" dirty="0">
                <a:solidFill>
                  <a:srgbClr val="000000">
                    <a:alpha val="85098"/>
                  </a:srgbClr>
                </a:solidFill>
                <a:latin typeface="Happiness Sans Regular"/>
              </a:rPr>
              <a:t> </a:t>
            </a:r>
            <a:r>
              <a:rPr lang="ko-KR" sz="2000" b="0" i="0" u="none" strike="noStrike" dirty="0">
                <a:solidFill>
                  <a:srgbClr val="000000">
                    <a:alpha val="85098"/>
                  </a:srgbClr>
                </a:solidFill>
                <a:ea typeface="Happiness Sans Regular"/>
              </a:rPr>
              <a:t>및</a:t>
            </a:r>
            <a:r>
              <a:rPr lang="en-US" sz="2000" b="0" i="0" u="none" strike="noStrike" dirty="0">
                <a:solidFill>
                  <a:srgbClr val="000000">
                    <a:alpha val="85098"/>
                  </a:srgbClr>
                </a:solidFill>
                <a:latin typeface="Happiness Sans Regular"/>
              </a:rPr>
              <a:t> </a:t>
            </a:r>
            <a:r>
              <a:rPr lang="ko-KR" sz="2000" b="0" i="0" u="none" strike="noStrike" dirty="0">
                <a:solidFill>
                  <a:srgbClr val="000000">
                    <a:alpha val="85098"/>
                  </a:srgbClr>
                </a:solidFill>
                <a:ea typeface="Happiness Sans Regular"/>
              </a:rPr>
              <a:t>추가</a:t>
            </a:r>
            <a:r>
              <a:rPr lang="en-US" sz="2000" b="0" i="0" u="none" strike="noStrike" dirty="0">
                <a:solidFill>
                  <a:srgbClr val="000000">
                    <a:alpha val="85098"/>
                  </a:srgbClr>
                </a:solidFill>
                <a:latin typeface="Happiness Sans Regular"/>
              </a:rPr>
              <a:t> </a:t>
            </a:r>
            <a:r>
              <a:rPr lang="ko-KR" sz="2000" b="0" i="0" u="none" strike="noStrike" dirty="0">
                <a:solidFill>
                  <a:srgbClr val="000000">
                    <a:alpha val="85098"/>
                  </a:srgbClr>
                </a:solidFill>
                <a:ea typeface="Happiness Sans Regular"/>
              </a:rPr>
              <a:t>프로세싱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1600" y="2946400"/>
            <a:ext cx="5334000" cy="30734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10833100" y="3365500"/>
            <a:ext cx="4292600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500" b="0" i="0" u="none" strike="noStrike" spc="-100">
                <a:solidFill>
                  <a:srgbClr val="486EF3"/>
                </a:solidFill>
                <a:latin typeface="Happiness Sans Title"/>
              </a:rPr>
              <a:t>02. </a:t>
            </a:r>
            <a:r>
              <a:rPr lang="ko-KR" sz="3500" b="0" i="0" u="none" strike="noStrike">
                <a:solidFill>
                  <a:srgbClr val="000000"/>
                </a:solidFill>
                <a:ea typeface="Happiness Sans Title"/>
              </a:rPr>
              <a:t>데이터</a:t>
            </a:r>
            <a:r>
              <a:rPr lang="en-US" sz="3500" b="0" i="0" u="none" strike="noStrike">
                <a:solidFill>
                  <a:srgbClr val="000000"/>
                </a:solidFill>
                <a:latin typeface="Happiness Sans Title"/>
              </a:rPr>
              <a:t> </a:t>
            </a:r>
            <a:r>
              <a:rPr lang="ko-KR" sz="3500" b="0" i="0" u="none" strike="noStrike">
                <a:solidFill>
                  <a:srgbClr val="000000"/>
                </a:solidFill>
                <a:ea typeface="Happiness Sans Title"/>
              </a:rPr>
              <a:t>프로세싱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807700" y="4597400"/>
            <a:ext cx="42545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just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000" b="0" i="0" u="none" strike="noStrike">
                <a:solidFill>
                  <a:srgbClr val="000000">
                    <a:alpha val="85098"/>
                  </a:srgbClr>
                </a:solidFill>
                <a:ea typeface="Happiness Sans Regular"/>
              </a:rPr>
              <a:t>데이터</a:t>
            </a:r>
            <a:r>
              <a:rPr lang="en-US" sz="2000" b="0" i="0" u="none" strike="noStrike">
                <a:solidFill>
                  <a:srgbClr val="000000">
                    <a:alpha val="85098"/>
                  </a:srgbClr>
                </a:solidFill>
                <a:latin typeface="Happiness Sans Regular"/>
              </a:rPr>
              <a:t> </a:t>
            </a:r>
            <a:r>
              <a:rPr lang="ko-KR" sz="2000" b="0" i="0" u="none" strike="noStrike">
                <a:solidFill>
                  <a:srgbClr val="000000">
                    <a:alpha val="85098"/>
                  </a:srgbClr>
                </a:solidFill>
                <a:ea typeface="Happiness Sans Regular"/>
              </a:rPr>
              <a:t>처리</a:t>
            </a:r>
            <a:r>
              <a:rPr lang="en-US" sz="2000" b="0" i="0" u="none" strike="noStrike">
                <a:solidFill>
                  <a:srgbClr val="000000">
                    <a:alpha val="85098"/>
                  </a:srgbClr>
                </a:solidFill>
                <a:latin typeface="Happiness Sans Regular"/>
              </a:rPr>
              <a:t> </a:t>
            </a:r>
            <a:r>
              <a:rPr lang="ko-KR" sz="2000" b="0" i="0" u="none" strike="noStrike">
                <a:solidFill>
                  <a:srgbClr val="000000">
                    <a:alpha val="85098"/>
                  </a:srgbClr>
                </a:solidFill>
                <a:ea typeface="Happiness Sans Regular"/>
              </a:rPr>
              <a:t>과정</a:t>
            </a:r>
          </a:p>
          <a:p>
            <a:pPr marL="342900" lvl="0" indent="-342900" algn="just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000" b="0" i="0" u="none" strike="noStrike">
                <a:solidFill>
                  <a:srgbClr val="000000">
                    <a:alpha val="85098"/>
                  </a:srgbClr>
                </a:solidFill>
                <a:ea typeface="Happiness Sans Regular"/>
              </a:rPr>
              <a:t>단계별</a:t>
            </a:r>
            <a:r>
              <a:rPr lang="en-US" sz="2000" b="0" i="0" u="none" strike="noStrike">
                <a:solidFill>
                  <a:srgbClr val="000000">
                    <a:alpha val="85098"/>
                  </a:srgbClr>
                </a:solidFill>
                <a:latin typeface="Happiness Sans Regular"/>
              </a:rPr>
              <a:t> </a:t>
            </a:r>
            <a:r>
              <a:rPr lang="ko-KR" sz="2000" b="0" i="0" u="none" strike="noStrike">
                <a:solidFill>
                  <a:srgbClr val="000000">
                    <a:alpha val="85098"/>
                  </a:srgbClr>
                </a:solidFill>
                <a:ea typeface="Happiness Sans Regular"/>
              </a:rPr>
              <a:t>세부</a:t>
            </a:r>
            <a:r>
              <a:rPr lang="en-US" sz="2000" b="0" i="0" u="none" strike="noStrike">
                <a:solidFill>
                  <a:srgbClr val="000000">
                    <a:alpha val="85098"/>
                  </a:srgbClr>
                </a:solidFill>
                <a:latin typeface="Happiness Sans Regular"/>
              </a:rPr>
              <a:t> </a:t>
            </a:r>
            <a:r>
              <a:rPr lang="ko-KR" sz="2000" b="0" i="0" u="none" strike="noStrike">
                <a:solidFill>
                  <a:srgbClr val="000000">
                    <a:alpha val="85098"/>
                  </a:srgbClr>
                </a:solidFill>
                <a:ea typeface="Happiness Sans Regular"/>
              </a:rPr>
              <a:t>내용</a:t>
            </a:r>
          </a:p>
        </p:txBody>
      </p:sp>
      <p:pic>
        <p:nvPicPr>
          <p:cNvPr id="17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5400" y="0"/>
            <a:ext cx="18338800" cy="1016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5400" y="10198100"/>
            <a:ext cx="18338800" cy="101600"/>
          </a:xfrm>
          <a:prstGeom prst="rect">
            <a:avLst/>
          </a:prstGeom>
        </p:spPr>
      </p:pic>
      <p:pic>
        <p:nvPicPr>
          <p:cNvPr id="19" name="Picture 8">
            <a:extLst>
              <a:ext uri="{FF2B5EF4-FFF2-40B4-BE49-F238E27FC236}">
                <a16:creationId xmlns:a16="http://schemas.microsoft.com/office/drawing/2014/main" id="{2E6D22B2-3437-06C8-7219-DA76D3F543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2946400"/>
            <a:ext cx="5334000" cy="3073400"/>
          </a:xfrm>
          <a:prstGeom prst="rect">
            <a:avLst/>
          </a:prstGeom>
        </p:spPr>
      </p:pic>
      <p:sp>
        <p:nvSpPr>
          <p:cNvPr id="20" name="TextBox 9">
            <a:extLst>
              <a:ext uri="{FF2B5EF4-FFF2-40B4-BE49-F238E27FC236}">
                <a16:creationId xmlns:a16="http://schemas.microsoft.com/office/drawing/2014/main" id="{C7BFD05C-E409-BFAB-1A4A-953DD548311A}"/>
              </a:ext>
            </a:extLst>
          </p:cNvPr>
          <p:cNvSpPr txBox="1"/>
          <p:nvPr/>
        </p:nvSpPr>
        <p:spPr>
          <a:xfrm>
            <a:off x="3873500" y="3365500"/>
            <a:ext cx="4292600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500" b="0" i="0" u="none" strike="noStrike" spc="-100" dirty="0">
                <a:solidFill>
                  <a:srgbClr val="486EF3"/>
                </a:solidFill>
                <a:latin typeface="Happiness Sans Title"/>
              </a:rPr>
              <a:t>01. </a:t>
            </a:r>
            <a:r>
              <a:rPr lang="ko-KR" altLang="en-US" sz="3500" spc="-100" dirty="0">
                <a:solidFill>
                  <a:srgbClr val="000000"/>
                </a:solidFill>
                <a:latin typeface="Happiness Sans Title"/>
                <a:ea typeface="Happiness Sans Title"/>
              </a:rPr>
              <a:t>주제 소개</a:t>
            </a:r>
            <a:endParaRPr lang="ko-KR" sz="3500" b="0" i="0" u="none" strike="noStrike" dirty="0">
              <a:solidFill>
                <a:srgbClr val="000000"/>
              </a:solidFill>
              <a:ea typeface="Happiness Sans Title"/>
            </a:endParaRPr>
          </a:p>
        </p:txBody>
      </p:sp>
      <p:sp>
        <p:nvSpPr>
          <p:cNvPr id="21" name="TextBox 10">
            <a:extLst>
              <a:ext uri="{FF2B5EF4-FFF2-40B4-BE49-F238E27FC236}">
                <a16:creationId xmlns:a16="http://schemas.microsoft.com/office/drawing/2014/main" id="{CC76CAA8-160C-66AB-D03F-A90845150DA8}"/>
              </a:ext>
            </a:extLst>
          </p:cNvPr>
          <p:cNvSpPr txBox="1"/>
          <p:nvPr/>
        </p:nvSpPr>
        <p:spPr>
          <a:xfrm>
            <a:off x="3848100" y="4597400"/>
            <a:ext cx="42545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just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altLang="en-US" sz="2000" dirty="0">
                <a:solidFill>
                  <a:srgbClr val="000000">
                    <a:alpha val="85098"/>
                  </a:srgbClr>
                </a:solidFill>
                <a:latin typeface="Happiness Sans Regular"/>
              </a:rPr>
              <a:t>불량 예측 </a:t>
            </a:r>
            <a:r>
              <a:rPr lang="en-US" altLang="ko-KR" sz="2000" dirty="0">
                <a:solidFill>
                  <a:srgbClr val="000000">
                    <a:alpha val="85098"/>
                  </a:srgbClr>
                </a:solidFill>
                <a:latin typeface="Happiness Sans Regular"/>
              </a:rPr>
              <a:t>AI </a:t>
            </a:r>
            <a:r>
              <a:rPr lang="ko-KR" altLang="en-US" sz="2000" dirty="0">
                <a:solidFill>
                  <a:srgbClr val="000000">
                    <a:alpha val="85098"/>
                  </a:srgbClr>
                </a:solidFill>
                <a:latin typeface="Happiness Sans Regular"/>
              </a:rPr>
              <a:t>모델 개발</a:t>
            </a:r>
            <a:endParaRPr lang="en-US" sz="2000" b="0" i="0" u="none" strike="noStrike" dirty="0">
              <a:solidFill>
                <a:srgbClr val="000000">
                  <a:alpha val="85098"/>
                </a:srgbClr>
              </a:solidFill>
              <a:latin typeface="Happiness Sans Regular"/>
            </a:endParaRPr>
          </a:p>
          <a:p>
            <a:pPr marL="342900" lvl="0" indent="-342900" algn="just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altLang="en-US" sz="2000" b="0" i="0" u="none" strike="noStrike" dirty="0">
                <a:solidFill>
                  <a:srgbClr val="000000">
                    <a:alpha val="85098"/>
                  </a:srgbClr>
                </a:solidFill>
                <a:ea typeface="Happiness Sans Regular"/>
              </a:rPr>
              <a:t>과정</a:t>
            </a:r>
            <a:endParaRPr lang="ko-KR" sz="2000" b="0" i="0" u="none" strike="noStrike" dirty="0">
              <a:solidFill>
                <a:srgbClr val="000000">
                  <a:alpha val="85098"/>
                </a:srgbClr>
              </a:solidFill>
              <a:ea typeface="Happiness Sans Regular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87400" y="711200"/>
            <a:ext cx="46736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800" b="1" i="0" u="none" strike="noStrike" dirty="0">
                <a:solidFill>
                  <a:srgbClr val="486EF3"/>
                </a:solidFill>
                <a:latin typeface="Happiness Sans Title"/>
              </a:rPr>
              <a:t>01. TOPIC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2382500" y="812800"/>
            <a:ext cx="51435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200" b="0" i="0" u="none" strike="noStrike" spc="100">
                <a:solidFill>
                  <a:srgbClr val="242424"/>
                </a:solidFill>
                <a:latin typeface="Happiness Sans Regular"/>
              </a:rPr>
              <a:t>Team AI mens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711200" y="1079500"/>
            <a:ext cx="68072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7200" b="0" i="0" u="none" strike="noStrike" spc="-200">
                <a:solidFill>
                  <a:srgbClr val="242424"/>
                </a:solidFill>
                <a:ea typeface="Happiness Sans Title"/>
              </a:rPr>
              <a:t>주제</a:t>
            </a:r>
            <a:r>
              <a:rPr lang="en-US" sz="7200" b="0" i="0" u="none" strike="noStrike" spc="-200">
                <a:solidFill>
                  <a:srgbClr val="242424"/>
                </a:solidFill>
                <a:latin typeface="Happiness Sans Title"/>
              </a:rPr>
              <a:t> </a:t>
            </a:r>
            <a:r>
              <a:rPr lang="ko-KR" sz="7200" b="0" i="0" u="none" strike="noStrike" spc="-200">
                <a:solidFill>
                  <a:srgbClr val="242424"/>
                </a:solidFill>
                <a:ea typeface="Happiness Sans Title"/>
              </a:rPr>
              <a:t>소개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10198100"/>
            <a:ext cx="18338800" cy="101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0"/>
            <a:ext cx="18338800" cy="101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2984500"/>
            <a:ext cx="8191500" cy="6540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8100" y="4419600"/>
            <a:ext cx="7086600" cy="12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3500" y="4864100"/>
            <a:ext cx="7061200" cy="26924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2146300" y="3505200"/>
            <a:ext cx="59690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3500" b="1" i="0" u="none" strike="noStrike" spc="-100">
                <a:solidFill>
                  <a:srgbClr val="242424"/>
                </a:solidFill>
                <a:ea typeface="Happiness Sans Bold"/>
              </a:rPr>
              <a:t>불량</a:t>
            </a:r>
            <a:r>
              <a:rPr lang="en-US" sz="3500" b="1" i="0" u="none" strike="noStrike" spc="-100">
                <a:solidFill>
                  <a:srgbClr val="242424"/>
                </a:solidFill>
                <a:latin typeface="Happiness Sans Bold"/>
              </a:rPr>
              <a:t> </a:t>
            </a:r>
            <a:r>
              <a:rPr lang="ko-KR" sz="3500" b="1" i="0" u="none" strike="noStrike" spc="-100">
                <a:solidFill>
                  <a:srgbClr val="242424"/>
                </a:solidFill>
                <a:ea typeface="Happiness Sans Bold"/>
              </a:rPr>
              <a:t>예측</a:t>
            </a:r>
            <a:r>
              <a:rPr lang="en-US" sz="3500" b="1" i="0" u="none" strike="noStrike" spc="-100">
                <a:solidFill>
                  <a:srgbClr val="242424"/>
                </a:solidFill>
                <a:latin typeface="Happiness Sans Bold"/>
              </a:rPr>
              <a:t> AI </a:t>
            </a:r>
            <a:r>
              <a:rPr lang="ko-KR" sz="3500" b="1" i="0" u="none" strike="noStrike" spc="-100">
                <a:solidFill>
                  <a:srgbClr val="242424"/>
                </a:solidFill>
                <a:ea typeface="Happiness Sans Bold"/>
              </a:rPr>
              <a:t>모델</a:t>
            </a:r>
            <a:r>
              <a:rPr lang="en-US" sz="3500" b="1" i="0" u="none" strike="noStrike" spc="-100">
                <a:solidFill>
                  <a:srgbClr val="242424"/>
                </a:solidFill>
                <a:latin typeface="Happiness Sans Bold"/>
              </a:rPr>
              <a:t> </a:t>
            </a:r>
            <a:r>
              <a:rPr lang="ko-KR" sz="3500" b="1" i="0" u="none" strike="noStrike" spc="-100">
                <a:solidFill>
                  <a:srgbClr val="242424"/>
                </a:solidFill>
                <a:ea typeface="Happiness Sans Bold"/>
              </a:rPr>
              <a:t>개발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120900" y="7924800"/>
            <a:ext cx="62992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just">
              <a:lnSpc>
                <a:spcPct val="116199"/>
              </a:lnSpc>
            </a:pPr>
            <a:r>
              <a:rPr lang="ko-KR" sz="2000" b="0" i="0" u="none" strike="noStrike">
                <a:solidFill>
                  <a:srgbClr val="000000">
                    <a:alpha val="85098"/>
                  </a:srgbClr>
                </a:solidFill>
                <a:ea typeface="Happiness Sans Regular"/>
              </a:rPr>
              <a:t>디스플레이</a:t>
            </a:r>
            <a:r>
              <a:rPr lang="en-US" sz="2000" b="0" i="0" u="none" strike="noStrike">
                <a:solidFill>
                  <a:srgbClr val="000000">
                    <a:alpha val="85098"/>
                  </a:srgbClr>
                </a:solidFill>
                <a:latin typeface="Happiness Sans Regular"/>
              </a:rPr>
              <a:t> </a:t>
            </a:r>
            <a:r>
              <a:rPr lang="ko-KR" sz="2000" b="0" i="0" u="none" strike="noStrike">
                <a:solidFill>
                  <a:srgbClr val="000000">
                    <a:alpha val="85098"/>
                  </a:srgbClr>
                </a:solidFill>
                <a:ea typeface="Happiness Sans Regular"/>
              </a:rPr>
              <a:t>생산</a:t>
            </a:r>
            <a:r>
              <a:rPr lang="en-US" sz="2000" b="0" i="0" u="none" strike="noStrike">
                <a:solidFill>
                  <a:srgbClr val="000000">
                    <a:alpha val="85098"/>
                  </a:srgbClr>
                </a:solidFill>
                <a:latin typeface="Happiness Sans Regular"/>
              </a:rPr>
              <a:t> </a:t>
            </a:r>
            <a:r>
              <a:rPr lang="ko-KR" sz="2000" b="0" i="0" u="none" strike="noStrike">
                <a:solidFill>
                  <a:srgbClr val="000000">
                    <a:alpha val="85098"/>
                  </a:srgbClr>
                </a:solidFill>
                <a:ea typeface="Happiness Sans Regular"/>
              </a:rPr>
              <a:t>단계에서</a:t>
            </a:r>
            <a:r>
              <a:rPr lang="en-US" sz="2000" b="0" i="0" u="none" strike="noStrike">
                <a:solidFill>
                  <a:srgbClr val="000000">
                    <a:alpha val="85098"/>
                  </a:srgbClr>
                </a:solidFill>
                <a:latin typeface="Happiness Sans Regular"/>
              </a:rPr>
              <a:t> Sub Assembly Line</a:t>
            </a:r>
            <a:r>
              <a:rPr lang="ko-KR" sz="2000" b="0" i="0" u="none" strike="noStrike">
                <a:solidFill>
                  <a:srgbClr val="000000">
                    <a:alpha val="85098"/>
                  </a:srgbClr>
                </a:solidFill>
                <a:ea typeface="Happiness Sans Regular"/>
              </a:rPr>
              <a:t>의</a:t>
            </a:r>
            <a:r>
              <a:rPr lang="en-US" sz="2000" b="0" i="0" u="none" strike="noStrike">
                <a:solidFill>
                  <a:srgbClr val="000000">
                    <a:alpha val="85098"/>
                  </a:srgbClr>
                </a:solidFill>
                <a:latin typeface="Happiness Sans Regular"/>
              </a:rPr>
              <a:t>  </a:t>
            </a:r>
            <a:r>
              <a:rPr lang="ko-KR" sz="2000" b="0" i="0" u="none" strike="noStrike">
                <a:solidFill>
                  <a:srgbClr val="000000">
                    <a:alpha val="85098"/>
                  </a:srgbClr>
                </a:solidFill>
                <a:ea typeface="Happiness Sans Regular"/>
              </a:rPr>
              <a:t>다양한</a:t>
            </a:r>
            <a:r>
              <a:rPr lang="en-US" sz="2000" b="0" i="0" u="none" strike="noStrike">
                <a:solidFill>
                  <a:srgbClr val="000000">
                    <a:alpha val="85098"/>
                  </a:srgbClr>
                </a:solidFill>
                <a:latin typeface="Happiness Sans Regular"/>
              </a:rPr>
              <a:t> </a:t>
            </a:r>
            <a:r>
              <a:rPr lang="ko-KR" sz="2000" b="0" i="0" u="none" strike="noStrike">
                <a:solidFill>
                  <a:srgbClr val="000000">
                    <a:alpha val="85098"/>
                  </a:srgbClr>
                </a:solidFill>
                <a:ea typeface="Happiness Sans Regular"/>
              </a:rPr>
              <a:t>데이터중</a:t>
            </a:r>
            <a:r>
              <a:rPr lang="en-US" sz="2000" b="0" i="0" u="none" strike="noStrike">
                <a:solidFill>
                  <a:srgbClr val="000000">
                    <a:alpha val="85098"/>
                  </a:srgbClr>
                </a:solidFill>
                <a:latin typeface="Happiness Sans Regular"/>
              </a:rPr>
              <a:t>, </a:t>
            </a:r>
            <a:r>
              <a:rPr lang="ko-KR" sz="2000" b="0" i="0" u="none" strike="noStrike">
                <a:solidFill>
                  <a:srgbClr val="000000">
                    <a:alpha val="85098"/>
                  </a:srgbClr>
                </a:solidFill>
                <a:ea typeface="Happiness Sans Regular"/>
              </a:rPr>
              <a:t>주요</a:t>
            </a:r>
            <a:r>
              <a:rPr lang="en-US" sz="2000" b="0" i="0" u="none" strike="noStrike">
                <a:solidFill>
                  <a:srgbClr val="000000">
                    <a:alpha val="85098"/>
                  </a:srgbClr>
                </a:solidFill>
                <a:latin typeface="Happiness Sans Regular"/>
              </a:rPr>
              <a:t> Feature</a:t>
            </a:r>
            <a:r>
              <a:rPr lang="ko-KR" sz="2000" b="0" i="0" u="none" strike="noStrike">
                <a:solidFill>
                  <a:srgbClr val="000000">
                    <a:alpha val="85098"/>
                  </a:srgbClr>
                </a:solidFill>
                <a:ea typeface="Happiness Sans Regular"/>
              </a:rPr>
              <a:t>를</a:t>
            </a:r>
            <a:r>
              <a:rPr lang="en-US" sz="2000" b="0" i="0" u="none" strike="noStrike">
                <a:solidFill>
                  <a:srgbClr val="000000">
                    <a:alpha val="85098"/>
                  </a:srgbClr>
                </a:solidFill>
                <a:latin typeface="Happiness Sans Regular"/>
              </a:rPr>
              <a:t> </a:t>
            </a:r>
            <a:r>
              <a:rPr lang="ko-KR" sz="2000" b="0" i="0" u="none" strike="noStrike">
                <a:solidFill>
                  <a:srgbClr val="000000">
                    <a:alpha val="85098"/>
                  </a:srgbClr>
                </a:solidFill>
                <a:ea typeface="Happiness Sans Regular"/>
              </a:rPr>
              <a:t>추출하여</a:t>
            </a:r>
            <a:r>
              <a:rPr lang="en-US" sz="2000" b="0" i="0" u="none" strike="noStrike">
                <a:solidFill>
                  <a:srgbClr val="000000">
                    <a:alpha val="85098"/>
                  </a:srgbClr>
                </a:solidFill>
                <a:latin typeface="Happiness Sans Regular"/>
              </a:rPr>
              <a:t> </a:t>
            </a:r>
            <a:r>
              <a:rPr lang="ko-KR" sz="2000" b="0" i="0" u="none" strike="noStrike">
                <a:solidFill>
                  <a:srgbClr val="000000">
                    <a:alpha val="85098"/>
                  </a:srgbClr>
                </a:solidFill>
                <a:ea typeface="Happiness Sans Regular"/>
              </a:rPr>
              <a:t>불량</a:t>
            </a:r>
            <a:r>
              <a:rPr lang="en-US" sz="2000" b="0" i="0" u="none" strike="noStrike">
                <a:solidFill>
                  <a:srgbClr val="000000">
                    <a:alpha val="85098"/>
                  </a:srgbClr>
                </a:solidFill>
                <a:latin typeface="Happiness Sans Regular"/>
              </a:rPr>
              <a:t> </a:t>
            </a:r>
            <a:r>
              <a:rPr lang="ko-KR" sz="2000" b="0" i="0" u="none" strike="noStrike">
                <a:solidFill>
                  <a:srgbClr val="000000">
                    <a:alpha val="85098"/>
                  </a:srgbClr>
                </a:solidFill>
                <a:ea typeface="Happiness Sans Regular"/>
              </a:rPr>
              <a:t>발생</a:t>
            </a:r>
            <a:r>
              <a:rPr lang="en-US" sz="2000" b="0" i="0" u="none" strike="noStrike">
                <a:solidFill>
                  <a:srgbClr val="000000">
                    <a:alpha val="85098"/>
                  </a:srgbClr>
                </a:solidFill>
                <a:latin typeface="Happiness Sans Regular"/>
              </a:rPr>
              <a:t> </a:t>
            </a:r>
            <a:r>
              <a:rPr lang="ko-KR" sz="2000" b="0" i="0" u="none" strike="noStrike">
                <a:solidFill>
                  <a:srgbClr val="000000">
                    <a:alpha val="85098"/>
                  </a:srgbClr>
                </a:solidFill>
                <a:ea typeface="Happiness Sans Regular"/>
              </a:rPr>
              <a:t>예측</a:t>
            </a:r>
            <a:r>
              <a:rPr lang="en-US" sz="2000" b="0" i="0" u="none" strike="noStrike">
                <a:solidFill>
                  <a:srgbClr val="000000">
                    <a:alpha val="85098"/>
                  </a:srgbClr>
                </a:solidFill>
                <a:latin typeface="Happiness Sans Regular"/>
              </a:rPr>
              <a:t> AI </a:t>
            </a:r>
            <a:r>
              <a:rPr lang="ko-KR" sz="2000" b="0" i="0" u="none" strike="noStrike">
                <a:solidFill>
                  <a:srgbClr val="000000">
                    <a:alpha val="85098"/>
                  </a:srgbClr>
                </a:solidFill>
                <a:ea typeface="Happiness Sans Regular"/>
              </a:rPr>
              <a:t>모델</a:t>
            </a:r>
            <a:r>
              <a:rPr lang="en-US" sz="2000" b="0" i="0" u="none" strike="noStrike">
                <a:solidFill>
                  <a:srgbClr val="000000">
                    <a:alpha val="85098"/>
                  </a:srgbClr>
                </a:solidFill>
                <a:latin typeface="Happiness Sans Regular"/>
              </a:rPr>
              <a:t> </a:t>
            </a:r>
            <a:r>
              <a:rPr lang="ko-KR" sz="2000" b="0" i="0" u="none" strike="noStrike">
                <a:solidFill>
                  <a:srgbClr val="000000">
                    <a:alpha val="85098"/>
                  </a:srgbClr>
                </a:solidFill>
                <a:ea typeface="Happiness Sans Regular"/>
              </a:rPr>
              <a:t>개발</a:t>
            </a:r>
            <a:r>
              <a:rPr lang="en-US" sz="2000" b="0" i="0" u="none" strike="noStrike">
                <a:solidFill>
                  <a:srgbClr val="000000">
                    <a:alpha val="85098"/>
                  </a:srgbClr>
                </a:solidFill>
                <a:latin typeface="Happiness Sans Regular"/>
              </a:rPr>
              <a:t> </a:t>
            </a:r>
            <a:r>
              <a:rPr lang="ko-KR" sz="2000" b="0" i="0" u="none" strike="noStrike">
                <a:solidFill>
                  <a:srgbClr val="000000">
                    <a:alpha val="85098"/>
                  </a:srgbClr>
                </a:solidFill>
                <a:ea typeface="Happiness Sans Regular"/>
              </a:rPr>
              <a:t>목표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4500" y="2984500"/>
            <a:ext cx="8191500" cy="65405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0600" y="4419600"/>
            <a:ext cx="7086600" cy="127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0718800" y="4927600"/>
            <a:ext cx="63119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2500" b="0" i="0" u="none" strike="noStrike">
                <a:solidFill>
                  <a:srgbClr val="000000">
                    <a:alpha val="85098"/>
                  </a:srgbClr>
                </a:solidFill>
                <a:latin typeface="Happiness Sans Bold"/>
              </a:rPr>
              <a:t>A. </a:t>
            </a:r>
            <a:r>
              <a:rPr lang="ko-KR" sz="2500" b="0" i="0" u="none" strike="noStrike">
                <a:solidFill>
                  <a:srgbClr val="000000">
                    <a:alpha val="85098"/>
                  </a:srgbClr>
                </a:solidFill>
                <a:ea typeface="Happiness Sans Bold"/>
              </a:rPr>
              <a:t>데이터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010900" y="5600700"/>
            <a:ext cx="60198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en-US" sz="2000" b="0" i="0" u="none" strike="noStrike" dirty="0">
                <a:solidFill>
                  <a:srgbClr val="000000">
                    <a:alpha val="85098"/>
                  </a:srgbClr>
                </a:solidFill>
                <a:latin typeface="Happiness Sans Regular"/>
              </a:rPr>
              <a:t>Sub Assembly Line</a:t>
            </a:r>
            <a:r>
              <a:rPr lang="ko-KR" sz="2000" b="0" i="0" u="none" strike="noStrike" dirty="0">
                <a:solidFill>
                  <a:srgbClr val="000000">
                    <a:alpha val="85098"/>
                  </a:srgbClr>
                </a:solidFill>
                <a:ea typeface="Happiness Sans Regular"/>
              </a:rPr>
              <a:t>의</a:t>
            </a:r>
            <a:r>
              <a:rPr lang="en-US" sz="2000" b="0" i="0" u="none" strike="noStrike" dirty="0">
                <a:solidFill>
                  <a:srgbClr val="000000">
                    <a:alpha val="85098"/>
                  </a:srgbClr>
                </a:solidFill>
                <a:latin typeface="Happiness Sans Regular"/>
              </a:rPr>
              <a:t> </a:t>
            </a:r>
            <a:r>
              <a:rPr lang="ko-KR" sz="2000" b="0" i="0" u="none" strike="noStrike" dirty="0">
                <a:solidFill>
                  <a:srgbClr val="000000">
                    <a:alpha val="85098"/>
                  </a:srgbClr>
                </a:solidFill>
                <a:ea typeface="Happiness Sans Regular"/>
              </a:rPr>
              <a:t>주요</a:t>
            </a:r>
            <a:r>
              <a:rPr lang="en-US" sz="2000" b="0" i="0" u="none" strike="noStrike" dirty="0">
                <a:solidFill>
                  <a:srgbClr val="000000">
                    <a:alpha val="85098"/>
                  </a:srgbClr>
                </a:solidFill>
                <a:latin typeface="Happiness Sans Regular"/>
              </a:rPr>
              <a:t> </a:t>
            </a:r>
            <a:r>
              <a:rPr lang="ko-KR" sz="2000" b="0" i="0" u="none" strike="noStrike" dirty="0">
                <a:solidFill>
                  <a:srgbClr val="000000">
                    <a:alpha val="85098"/>
                  </a:srgbClr>
                </a:solidFill>
                <a:ea typeface="Happiness Sans Regular"/>
              </a:rPr>
              <a:t>공정인</a:t>
            </a:r>
            <a:r>
              <a:rPr lang="en-US" sz="2000" b="0" i="0" u="none" strike="noStrike" dirty="0">
                <a:solidFill>
                  <a:srgbClr val="000000">
                    <a:alpha val="85098"/>
                  </a:srgbClr>
                </a:solidFill>
                <a:latin typeface="Happiness Sans Regular"/>
              </a:rPr>
              <a:t> 'Resin </a:t>
            </a:r>
            <a:r>
              <a:rPr lang="ko-KR" sz="2000" b="0" i="0" u="none" strike="noStrike" dirty="0">
                <a:solidFill>
                  <a:srgbClr val="000000">
                    <a:alpha val="85098"/>
                  </a:srgbClr>
                </a:solidFill>
                <a:ea typeface="Happiness Sans Regular"/>
              </a:rPr>
              <a:t>도포</a:t>
            </a:r>
            <a:r>
              <a:rPr lang="en-US" sz="2000" b="0" i="0" u="none" strike="noStrike" dirty="0">
                <a:solidFill>
                  <a:srgbClr val="000000">
                    <a:alpha val="85098"/>
                  </a:srgbClr>
                </a:solidFill>
                <a:latin typeface="Happiness Sans Regular"/>
              </a:rPr>
              <a:t>,</a:t>
            </a:r>
            <a:r>
              <a:rPr lang="ko-KR" sz="2000" b="0" i="0" u="none" strike="noStrike" dirty="0">
                <a:solidFill>
                  <a:srgbClr val="000000">
                    <a:alpha val="85098"/>
                  </a:srgbClr>
                </a:solidFill>
                <a:ea typeface="Happiness Sans Regular"/>
              </a:rPr>
              <a:t>반경화</a:t>
            </a:r>
            <a:r>
              <a:rPr lang="en-US" sz="2000" b="0" i="0" u="none" strike="noStrike" dirty="0">
                <a:solidFill>
                  <a:srgbClr val="000000">
                    <a:alpha val="85098"/>
                  </a:srgbClr>
                </a:solidFill>
                <a:latin typeface="Happiness Sans Regular"/>
              </a:rPr>
              <a:t>','</a:t>
            </a:r>
            <a:r>
              <a:rPr lang="ko-KR" sz="2000" b="0" i="0" u="none" strike="noStrike" dirty="0" err="1">
                <a:solidFill>
                  <a:srgbClr val="000000">
                    <a:alpha val="85098"/>
                  </a:srgbClr>
                </a:solidFill>
                <a:ea typeface="Happiness Sans Regular"/>
              </a:rPr>
              <a:t>합착</a:t>
            </a:r>
            <a:r>
              <a:rPr lang="en-US" sz="2000" b="0" i="0" u="none" strike="noStrike" dirty="0">
                <a:solidFill>
                  <a:srgbClr val="000000">
                    <a:alpha val="85098"/>
                  </a:srgbClr>
                </a:solidFill>
                <a:latin typeface="Happiness Sans Regular"/>
              </a:rPr>
              <a:t>','</a:t>
            </a:r>
            <a:r>
              <a:rPr lang="ko-KR" sz="2000" b="0" i="0" u="none" strike="noStrike" dirty="0" err="1">
                <a:solidFill>
                  <a:srgbClr val="000000">
                    <a:alpha val="85098"/>
                  </a:srgbClr>
                </a:solidFill>
                <a:ea typeface="Happiness Sans Regular"/>
              </a:rPr>
              <a:t>탈포</a:t>
            </a:r>
            <a:r>
              <a:rPr lang="en-US" sz="2000" b="0" i="0" u="none" strike="noStrike" dirty="0">
                <a:solidFill>
                  <a:srgbClr val="000000">
                    <a:alpha val="85098"/>
                  </a:srgbClr>
                </a:solidFill>
                <a:latin typeface="Happiness Sans Regular"/>
              </a:rPr>
              <a:t>','</a:t>
            </a:r>
            <a:r>
              <a:rPr lang="ko-KR" sz="2000" b="0" i="0" u="none" strike="noStrike" dirty="0">
                <a:solidFill>
                  <a:srgbClr val="000000">
                    <a:alpha val="85098"/>
                  </a:srgbClr>
                </a:solidFill>
                <a:ea typeface="Happiness Sans Regular"/>
              </a:rPr>
              <a:t>완전</a:t>
            </a:r>
            <a:r>
              <a:rPr lang="en-US" sz="2000" b="0" i="0" u="none" strike="noStrike" dirty="0">
                <a:solidFill>
                  <a:srgbClr val="000000">
                    <a:alpha val="85098"/>
                  </a:srgbClr>
                </a:solidFill>
                <a:latin typeface="Happiness Sans Regular"/>
              </a:rPr>
              <a:t> </a:t>
            </a:r>
            <a:r>
              <a:rPr lang="ko-KR" sz="2000" b="0" i="0" u="none" strike="noStrike" dirty="0">
                <a:solidFill>
                  <a:srgbClr val="000000">
                    <a:alpha val="85098"/>
                  </a:srgbClr>
                </a:solidFill>
                <a:ea typeface="Happiness Sans Regular"/>
              </a:rPr>
              <a:t>경화</a:t>
            </a:r>
            <a:r>
              <a:rPr lang="en-US" sz="2000" b="0" i="0" u="none" strike="noStrike" dirty="0">
                <a:solidFill>
                  <a:srgbClr val="000000">
                    <a:alpha val="85098"/>
                  </a:srgbClr>
                </a:solidFill>
                <a:latin typeface="Happiness Sans Regular"/>
              </a:rPr>
              <a:t>','</a:t>
            </a:r>
            <a:r>
              <a:rPr lang="ko-KR" sz="2000" b="0" i="0" u="none" strike="noStrike" dirty="0">
                <a:solidFill>
                  <a:srgbClr val="000000">
                    <a:alpha val="85098"/>
                  </a:srgbClr>
                </a:solidFill>
                <a:ea typeface="Happiness Sans Regular"/>
              </a:rPr>
              <a:t>검사</a:t>
            </a:r>
            <a:r>
              <a:rPr lang="en-US" sz="2000" b="0" i="0" u="none" strike="noStrike" dirty="0">
                <a:solidFill>
                  <a:srgbClr val="000000">
                    <a:alpha val="85098"/>
                  </a:srgbClr>
                </a:solidFill>
                <a:latin typeface="Happiness Sans Regular"/>
              </a:rPr>
              <a:t>’ </a:t>
            </a:r>
            <a:r>
              <a:rPr lang="ko-KR" sz="2000" b="0" i="0" u="none" strike="noStrike" dirty="0">
                <a:solidFill>
                  <a:srgbClr val="000000">
                    <a:alpha val="85098"/>
                  </a:srgbClr>
                </a:solidFill>
                <a:ea typeface="Happiness Sans Regular"/>
              </a:rPr>
              <a:t>단계</a:t>
            </a:r>
            <a:endParaRPr lang="en-US" altLang="ko-KR" sz="2000" b="0" i="0" u="none" strike="noStrike" dirty="0">
              <a:solidFill>
                <a:srgbClr val="000000">
                  <a:alpha val="85098"/>
                </a:srgbClr>
              </a:solidFill>
              <a:ea typeface="Happiness Sans Regular"/>
            </a:endParaRPr>
          </a:p>
          <a:p>
            <a:pPr marL="342900" lvl="0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altLang="en-US" sz="2000" b="0" i="0" u="none" strike="noStrike" dirty="0">
                <a:solidFill>
                  <a:srgbClr val="000000">
                    <a:alpha val="85098"/>
                  </a:srgbClr>
                </a:solidFill>
                <a:latin typeface="Happiness Sans Regular"/>
              </a:rPr>
              <a:t>수기데이터 </a:t>
            </a:r>
            <a:r>
              <a:rPr lang="en-US" altLang="ko-KR" sz="2000" b="0" i="0" u="none" strike="noStrike" dirty="0">
                <a:solidFill>
                  <a:srgbClr val="000000">
                    <a:alpha val="85098"/>
                  </a:srgbClr>
                </a:solidFill>
                <a:latin typeface="Happiness Sans Regular"/>
              </a:rPr>
              <a:t>: </a:t>
            </a:r>
            <a:r>
              <a:rPr lang="ko-KR" altLang="en-US" sz="2000" b="0" i="0" u="none" strike="noStrike" dirty="0">
                <a:solidFill>
                  <a:srgbClr val="000000">
                    <a:alpha val="85098"/>
                  </a:srgbClr>
                </a:solidFill>
                <a:latin typeface="Happiness Sans Regular"/>
              </a:rPr>
              <a:t>수작업으로 </a:t>
            </a:r>
            <a:r>
              <a:rPr lang="ko-KR" altLang="en-US" sz="2000" b="0" i="0" u="none" strike="noStrike" dirty="0" err="1">
                <a:solidFill>
                  <a:srgbClr val="000000">
                    <a:alpha val="85098"/>
                  </a:srgbClr>
                </a:solidFill>
                <a:latin typeface="Happiness Sans Regular"/>
              </a:rPr>
              <a:t>채워넣은</a:t>
            </a:r>
            <a:r>
              <a:rPr lang="ko-KR" altLang="en-US" sz="2000" b="0" i="0" u="none" strike="noStrike" dirty="0">
                <a:solidFill>
                  <a:srgbClr val="000000">
                    <a:alpha val="85098"/>
                  </a:srgbClr>
                </a:solidFill>
                <a:latin typeface="Happiness Sans Regular"/>
              </a:rPr>
              <a:t> </a:t>
            </a:r>
            <a:r>
              <a:rPr lang="en-US" altLang="ko-KR" sz="2000" b="0" i="0" u="none" strike="noStrike" dirty="0">
                <a:solidFill>
                  <a:srgbClr val="000000">
                    <a:alpha val="85098"/>
                  </a:srgbClr>
                </a:solidFill>
                <a:latin typeface="Happiness Sans Regular"/>
              </a:rPr>
              <a:t>Hand Labeling</a:t>
            </a:r>
            <a:r>
              <a:rPr lang="en-US" sz="2000" b="0" i="0" u="none" strike="noStrike" dirty="0">
                <a:solidFill>
                  <a:srgbClr val="000000">
                    <a:alpha val="85098"/>
                  </a:srgbClr>
                </a:solidFill>
                <a:latin typeface="Happiness Sans Regular"/>
              </a:rPr>
              <a:t> </a:t>
            </a:r>
            <a:endParaRPr lang="en-US" sz="2000" dirty="0">
              <a:solidFill>
                <a:srgbClr val="000000">
                  <a:alpha val="85098"/>
                </a:srgbClr>
              </a:solidFill>
              <a:latin typeface="Happiness Sans Regular"/>
              <a:ea typeface="Happiness Sans Regular"/>
            </a:endParaRPr>
          </a:p>
          <a:p>
            <a:pPr lvl="0" algn="l">
              <a:lnSpc>
                <a:spcPct val="116199"/>
              </a:lnSpc>
              <a:buClr>
                <a:srgbClr val="000000"/>
              </a:buClr>
            </a:pPr>
            <a:endParaRPr lang="ko-KR" sz="2000" b="0" i="0" u="none" strike="noStrike" dirty="0">
              <a:solidFill>
                <a:srgbClr val="000000">
                  <a:alpha val="85098"/>
                </a:srgbClr>
              </a:solidFill>
              <a:ea typeface="Happiness Sans Regular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0718800" y="6362700"/>
            <a:ext cx="63119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2500" b="0" i="0" u="none" strike="noStrike">
                <a:solidFill>
                  <a:srgbClr val="000000">
                    <a:alpha val="85098"/>
                  </a:srgbClr>
                </a:solidFill>
                <a:latin typeface="Happiness Sans Bold"/>
              </a:rPr>
              <a:t>B. AI </a:t>
            </a:r>
            <a:r>
              <a:rPr lang="ko-KR" sz="2500" b="0" i="0" u="none" strike="noStrike">
                <a:solidFill>
                  <a:srgbClr val="000000">
                    <a:alpha val="85098"/>
                  </a:srgbClr>
                </a:solidFill>
                <a:ea typeface="Happiness Sans Bold"/>
              </a:rPr>
              <a:t>모델</a:t>
            </a:r>
            <a:r>
              <a:rPr lang="en-US" sz="2500" b="0" i="0" u="none" strike="noStrike">
                <a:solidFill>
                  <a:srgbClr val="000000">
                    <a:alpha val="85098"/>
                  </a:srgbClr>
                </a:solidFill>
                <a:latin typeface="Happiness Sans Bold"/>
              </a:rPr>
              <a:t> </a:t>
            </a:r>
            <a:r>
              <a:rPr lang="ko-KR" sz="2500" b="0" i="0" u="none" strike="noStrike">
                <a:solidFill>
                  <a:srgbClr val="000000">
                    <a:alpha val="85098"/>
                  </a:srgbClr>
                </a:solidFill>
                <a:ea typeface="Happiness Sans Bold"/>
              </a:rPr>
              <a:t>학습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1010900" y="6845300"/>
            <a:ext cx="60198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000" b="0" i="0" u="none" strike="noStrike" dirty="0">
                <a:solidFill>
                  <a:srgbClr val="000000">
                    <a:alpha val="85098"/>
                  </a:srgbClr>
                </a:solidFill>
                <a:ea typeface="Happiness Sans Regular"/>
              </a:rPr>
              <a:t>불량</a:t>
            </a:r>
            <a:r>
              <a:rPr lang="en-US" sz="2000" b="0" i="0" u="none" strike="noStrike" dirty="0">
                <a:solidFill>
                  <a:srgbClr val="000000">
                    <a:alpha val="85098"/>
                  </a:srgbClr>
                </a:solidFill>
                <a:latin typeface="Happiness Sans Regular"/>
              </a:rPr>
              <a:t> </a:t>
            </a:r>
            <a:r>
              <a:rPr lang="ko-KR" sz="2000" b="0" i="0" u="none" strike="noStrike" dirty="0">
                <a:solidFill>
                  <a:srgbClr val="000000">
                    <a:alpha val="85098"/>
                  </a:srgbClr>
                </a:solidFill>
                <a:ea typeface="Happiness Sans Regular"/>
              </a:rPr>
              <a:t>기반</a:t>
            </a:r>
            <a:r>
              <a:rPr lang="en-US" sz="2000" b="0" i="0" u="none" strike="noStrike" dirty="0">
                <a:solidFill>
                  <a:srgbClr val="000000">
                    <a:alpha val="85098"/>
                  </a:srgbClr>
                </a:solidFill>
                <a:latin typeface="Happiness Sans Regular"/>
              </a:rPr>
              <a:t> </a:t>
            </a:r>
            <a:r>
              <a:rPr lang="ko-KR" sz="2000" b="0" i="0" u="none" strike="noStrike" dirty="0">
                <a:solidFill>
                  <a:srgbClr val="000000">
                    <a:alpha val="85098"/>
                  </a:srgbClr>
                </a:solidFill>
                <a:ea typeface="Happiness Sans Regular"/>
              </a:rPr>
              <a:t>분류</a:t>
            </a:r>
            <a:r>
              <a:rPr lang="en-US" sz="2000" b="0" i="0" u="none" strike="noStrike" dirty="0">
                <a:solidFill>
                  <a:srgbClr val="000000">
                    <a:alpha val="85098"/>
                  </a:srgbClr>
                </a:solidFill>
                <a:latin typeface="Happiness Sans Regular"/>
              </a:rPr>
              <a:t> </a:t>
            </a:r>
            <a:r>
              <a:rPr lang="ko-KR" sz="2000" b="0" i="0" u="none" strike="noStrike" dirty="0">
                <a:solidFill>
                  <a:srgbClr val="000000">
                    <a:alpha val="85098"/>
                  </a:srgbClr>
                </a:solidFill>
                <a:ea typeface="Happiness Sans Regular"/>
              </a:rPr>
              <a:t>모델</a:t>
            </a:r>
          </a:p>
          <a:p>
            <a:pPr marL="342900" lvl="0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000" b="0" i="0" u="none" strike="noStrike" dirty="0">
                <a:solidFill>
                  <a:srgbClr val="000000">
                    <a:alpha val="85098"/>
                  </a:srgbClr>
                </a:solidFill>
                <a:ea typeface="Happiness Sans Regular"/>
              </a:rPr>
              <a:t>데이터</a:t>
            </a:r>
            <a:r>
              <a:rPr lang="en-US" sz="2000" b="0" i="0" u="none" strike="noStrike" dirty="0">
                <a:solidFill>
                  <a:srgbClr val="000000">
                    <a:alpha val="85098"/>
                  </a:srgbClr>
                </a:solidFill>
                <a:latin typeface="Happiness Sans Regular"/>
              </a:rPr>
              <a:t> </a:t>
            </a:r>
            <a:r>
              <a:rPr lang="ko-KR" sz="2000" b="0" i="0" u="none" strike="noStrike" dirty="0">
                <a:solidFill>
                  <a:srgbClr val="000000">
                    <a:alpha val="85098"/>
                  </a:srgbClr>
                </a:solidFill>
                <a:ea typeface="Happiness Sans Regular"/>
              </a:rPr>
              <a:t>중</a:t>
            </a:r>
            <a:r>
              <a:rPr lang="en-US" sz="2000" b="0" i="0" u="none" strike="noStrike" dirty="0">
                <a:solidFill>
                  <a:srgbClr val="000000">
                    <a:alpha val="85098"/>
                  </a:srgbClr>
                </a:solidFill>
                <a:latin typeface="Happiness Sans Regular"/>
              </a:rPr>
              <a:t> </a:t>
            </a:r>
            <a:r>
              <a:rPr lang="ko-KR" sz="2000" b="0" i="0" u="none" strike="noStrike" dirty="0">
                <a:solidFill>
                  <a:srgbClr val="000000">
                    <a:alpha val="85098"/>
                  </a:srgbClr>
                </a:solidFill>
                <a:ea typeface="Happiness Sans Regular"/>
              </a:rPr>
              <a:t>주요</a:t>
            </a:r>
            <a:r>
              <a:rPr lang="en-US" sz="2000" b="0" i="0" u="none" strike="noStrike" dirty="0">
                <a:solidFill>
                  <a:srgbClr val="000000">
                    <a:alpha val="85098"/>
                  </a:srgbClr>
                </a:solidFill>
                <a:latin typeface="Happiness Sans Regular"/>
              </a:rPr>
              <a:t> Feature</a:t>
            </a:r>
            <a:r>
              <a:rPr lang="ko-KR" sz="2000" b="0" i="0" u="none" strike="noStrike" dirty="0">
                <a:solidFill>
                  <a:srgbClr val="000000">
                    <a:alpha val="85098"/>
                  </a:srgbClr>
                </a:solidFill>
                <a:ea typeface="Happiness Sans Regular"/>
              </a:rPr>
              <a:t>를</a:t>
            </a:r>
            <a:r>
              <a:rPr lang="en-US" sz="2000" b="0" i="0" u="none" strike="noStrike" dirty="0">
                <a:solidFill>
                  <a:srgbClr val="000000">
                    <a:alpha val="85098"/>
                  </a:srgbClr>
                </a:solidFill>
                <a:latin typeface="Happiness Sans Regular"/>
              </a:rPr>
              <a:t> </a:t>
            </a:r>
            <a:r>
              <a:rPr lang="ko-KR" sz="2000" b="0" i="0" u="none" strike="noStrike" dirty="0">
                <a:solidFill>
                  <a:srgbClr val="000000">
                    <a:alpha val="85098"/>
                  </a:srgbClr>
                </a:solidFill>
                <a:ea typeface="Happiness Sans Regular"/>
              </a:rPr>
              <a:t>추출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718800" y="7797800"/>
            <a:ext cx="63119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2500" b="0" i="0" u="none" strike="noStrike">
                <a:solidFill>
                  <a:srgbClr val="000000">
                    <a:alpha val="85098"/>
                  </a:srgbClr>
                </a:solidFill>
                <a:latin typeface="Happiness Sans Bold"/>
              </a:rPr>
              <a:t>C. </a:t>
            </a:r>
            <a:r>
              <a:rPr lang="ko-KR" sz="2500" b="0" i="0" u="none" strike="noStrike">
                <a:solidFill>
                  <a:srgbClr val="000000">
                    <a:alpha val="85098"/>
                  </a:srgbClr>
                </a:solidFill>
                <a:ea typeface="Happiness Sans Bold"/>
              </a:rPr>
              <a:t>예측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1010900" y="8280400"/>
            <a:ext cx="60198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en-US" sz="2000" b="0" i="0" u="none" strike="noStrike">
                <a:solidFill>
                  <a:srgbClr val="000000">
                    <a:alpha val="85098"/>
                  </a:srgbClr>
                </a:solidFill>
                <a:latin typeface="Happiness Sans Regular"/>
              </a:rPr>
              <a:t>F1-Score(</a:t>
            </a:r>
            <a:r>
              <a:rPr lang="ko-KR" sz="2000" b="0" i="0" u="none" strike="noStrike">
                <a:solidFill>
                  <a:srgbClr val="000000">
                    <a:alpha val="85098"/>
                  </a:srgbClr>
                </a:solidFill>
                <a:ea typeface="Happiness Sans Regular"/>
              </a:rPr>
              <a:t>분류</a:t>
            </a:r>
            <a:r>
              <a:rPr lang="en-US" sz="2000" b="0" i="0" u="none" strike="noStrike">
                <a:solidFill>
                  <a:srgbClr val="000000">
                    <a:alpha val="85098"/>
                  </a:srgbClr>
                </a:solidFill>
                <a:latin typeface="Happiness Sans Regular"/>
              </a:rPr>
              <a:t> </a:t>
            </a:r>
            <a:r>
              <a:rPr lang="ko-KR" sz="2000" b="0" i="0" u="none" strike="noStrike">
                <a:solidFill>
                  <a:srgbClr val="000000">
                    <a:alpha val="85098"/>
                  </a:srgbClr>
                </a:solidFill>
                <a:ea typeface="Happiness Sans Regular"/>
              </a:rPr>
              <a:t>모델</a:t>
            </a:r>
            <a:r>
              <a:rPr lang="en-US" sz="2000" b="0" i="0" u="none" strike="noStrike">
                <a:solidFill>
                  <a:srgbClr val="000000">
                    <a:alpha val="85098"/>
                  </a:srgbClr>
                </a:solidFill>
                <a:latin typeface="Happiness Sans Regular"/>
              </a:rPr>
              <a:t> </a:t>
            </a:r>
            <a:r>
              <a:rPr lang="ko-KR" sz="2000" b="0" i="0" u="none" strike="noStrike">
                <a:solidFill>
                  <a:srgbClr val="000000">
                    <a:alpha val="85098"/>
                  </a:srgbClr>
                </a:solidFill>
                <a:ea typeface="Happiness Sans Regular"/>
              </a:rPr>
              <a:t>대표</a:t>
            </a:r>
            <a:r>
              <a:rPr lang="en-US" sz="2000" b="0" i="0" u="none" strike="noStrike">
                <a:solidFill>
                  <a:srgbClr val="000000">
                    <a:alpha val="85098"/>
                  </a:srgbClr>
                </a:solidFill>
                <a:latin typeface="Happiness Sans Regular"/>
              </a:rPr>
              <a:t> </a:t>
            </a:r>
            <a:r>
              <a:rPr lang="ko-KR" sz="2000" b="0" i="0" u="none" strike="noStrike">
                <a:solidFill>
                  <a:srgbClr val="000000">
                    <a:alpha val="85098"/>
                  </a:srgbClr>
                </a:solidFill>
                <a:ea typeface="Happiness Sans Regular"/>
              </a:rPr>
              <a:t>성능</a:t>
            </a:r>
            <a:r>
              <a:rPr lang="en-US" sz="2000" b="0" i="0" u="none" strike="noStrike">
                <a:solidFill>
                  <a:srgbClr val="000000">
                    <a:alpha val="85098"/>
                  </a:srgbClr>
                </a:solidFill>
                <a:latin typeface="Happiness Sans Regular"/>
              </a:rPr>
              <a:t> </a:t>
            </a:r>
            <a:r>
              <a:rPr lang="ko-KR" sz="2000" b="0" i="0" u="none" strike="noStrike">
                <a:solidFill>
                  <a:srgbClr val="000000">
                    <a:alpha val="85098"/>
                  </a:srgbClr>
                </a:solidFill>
                <a:ea typeface="Happiness Sans Regular"/>
              </a:rPr>
              <a:t>지표</a:t>
            </a:r>
            <a:r>
              <a:rPr lang="en-US" sz="2000" b="0" i="0" u="none" strike="noStrike">
                <a:solidFill>
                  <a:srgbClr val="000000">
                    <a:alpha val="85098"/>
                  </a:srgbClr>
                </a:solidFill>
                <a:latin typeface="Happiness Sans Regular"/>
              </a:rPr>
              <a:t>)</a:t>
            </a:r>
            <a:r>
              <a:rPr lang="ko-KR" sz="2000" b="0" i="0" u="none" strike="noStrike">
                <a:solidFill>
                  <a:srgbClr val="000000">
                    <a:alpha val="85098"/>
                  </a:srgbClr>
                </a:solidFill>
                <a:ea typeface="Happiness Sans Regular"/>
              </a:rPr>
              <a:t>를</a:t>
            </a:r>
            <a:r>
              <a:rPr lang="en-US" sz="2000" b="0" i="0" u="none" strike="noStrike">
                <a:solidFill>
                  <a:srgbClr val="000000">
                    <a:alpha val="85098"/>
                  </a:srgbClr>
                </a:solidFill>
                <a:latin typeface="Happiness Sans Regular"/>
              </a:rPr>
              <a:t> </a:t>
            </a:r>
            <a:r>
              <a:rPr lang="ko-KR" sz="2000" b="0" i="0" u="none" strike="noStrike">
                <a:solidFill>
                  <a:srgbClr val="000000">
                    <a:alpha val="85098"/>
                  </a:srgbClr>
                </a:solidFill>
                <a:ea typeface="Happiness Sans Regular"/>
              </a:rPr>
              <a:t>활용하여</a:t>
            </a:r>
            <a:r>
              <a:rPr lang="en-US" sz="2000" b="0" i="0" u="none" strike="noStrike">
                <a:solidFill>
                  <a:srgbClr val="000000">
                    <a:alpha val="85098"/>
                  </a:srgbClr>
                </a:solidFill>
                <a:latin typeface="Happiness Sans Regular"/>
              </a:rPr>
              <a:t> </a:t>
            </a:r>
            <a:r>
              <a:rPr lang="ko-KR" sz="2000" b="0" i="0" u="none" strike="noStrike">
                <a:solidFill>
                  <a:srgbClr val="000000">
                    <a:alpha val="85098"/>
                  </a:srgbClr>
                </a:solidFill>
                <a:ea typeface="Happiness Sans Regular"/>
              </a:rPr>
              <a:t>성능</a:t>
            </a:r>
            <a:r>
              <a:rPr lang="en-US" sz="2000" b="0" i="0" u="none" strike="noStrike">
                <a:solidFill>
                  <a:srgbClr val="000000">
                    <a:alpha val="85098"/>
                  </a:srgbClr>
                </a:solidFill>
                <a:latin typeface="Happiness Sans Regular"/>
              </a:rPr>
              <a:t> </a:t>
            </a:r>
            <a:r>
              <a:rPr lang="ko-KR" sz="2000" b="0" i="0" u="none" strike="noStrike">
                <a:solidFill>
                  <a:srgbClr val="000000">
                    <a:alpha val="85098"/>
                  </a:srgbClr>
                </a:solidFill>
                <a:ea typeface="Happiness Sans Regular"/>
              </a:rPr>
              <a:t>검증</a:t>
            </a:r>
            <a:r>
              <a:rPr lang="en-US" sz="2000" b="0" i="0" u="none" strike="noStrike">
                <a:solidFill>
                  <a:srgbClr val="000000">
                    <a:alpha val="85098"/>
                  </a:srgbClr>
                </a:solidFill>
                <a:latin typeface="Happiness Sans Regular"/>
              </a:rPr>
              <a:t> </a:t>
            </a:r>
            <a:r>
              <a:rPr lang="ko-KR" sz="2000" b="0" i="0" u="none" strike="noStrike">
                <a:solidFill>
                  <a:srgbClr val="000000">
                    <a:alpha val="85098"/>
                  </a:srgbClr>
                </a:solidFill>
                <a:ea typeface="Happiness Sans Regular"/>
              </a:rPr>
              <a:t>진행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896600" y="3505200"/>
            <a:ext cx="59690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3500" b="1" i="0" u="none" strike="noStrike" spc="-100">
                <a:solidFill>
                  <a:srgbClr val="242424"/>
                </a:solidFill>
                <a:ea typeface="Happiness Sans Bold"/>
              </a:rPr>
              <a:t>과정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10198100"/>
            <a:ext cx="18338800" cy="101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0"/>
            <a:ext cx="18338800" cy="1016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787400" y="711200"/>
            <a:ext cx="46736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800" b="1" i="0" u="none" strike="noStrike">
                <a:solidFill>
                  <a:srgbClr val="486EF3"/>
                </a:solidFill>
                <a:latin typeface="Happiness Sans Title"/>
              </a:rPr>
              <a:t>02. DATA PROCESSING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6217900" y="800100"/>
            <a:ext cx="13081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200" b="0" i="0" u="none" strike="noStrike" spc="100">
                <a:solidFill>
                  <a:srgbClr val="242424"/>
                </a:solidFill>
                <a:latin typeface="Happiness Sans Regular"/>
              </a:rPr>
              <a:t>Team AI mens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11200" y="1079500"/>
            <a:ext cx="68072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7200" b="0" i="0" u="none" strike="noStrike" spc="-200">
                <a:solidFill>
                  <a:srgbClr val="242424"/>
                </a:solidFill>
                <a:ea typeface="Happiness Sans Title"/>
              </a:rPr>
              <a:t>데이터</a:t>
            </a:r>
            <a:r>
              <a:rPr lang="en-US" sz="7200" b="0" i="0" u="none" strike="noStrike" spc="-200">
                <a:solidFill>
                  <a:srgbClr val="242424"/>
                </a:solidFill>
                <a:latin typeface="Happiness Sans Title"/>
              </a:rPr>
              <a:t> </a:t>
            </a:r>
            <a:r>
              <a:rPr lang="ko-KR" sz="7200" b="0" i="0" u="none" strike="noStrike" spc="-200">
                <a:solidFill>
                  <a:srgbClr val="242424"/>
                </a:solidFill>
                <a:ea typeface="Happiness Sans Title"/>
              </a:rPr>
              <a:t>프로세싱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3009900"/>
            <a:ext cx="16764000" cy="65151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3500" y="4419600"/>
            <a:ext cx="15621000" cy="127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3500000">
            <a:off x="16725900" y="3822700"/>
            <a:ext cx="254000" cy="38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8100000">
            <a:off x="16573500" y="3822700"/>
            <a:ext cx="254000" cy="381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4826000" y="6642100"/>
            <a:ext cx="355600" cy="3048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8966200" y="6642100"/>
            <a:ext cx="355600" cy="3048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3106400" y="6642100"/>
            <a:ext cx="355600" cy="3048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762001" y="2032000"/>
            <a:ext cx="15416126" cy="281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3500" b="1" i="0" u="none" strike="noStrike" spc="-100" dirty="0">
                <a:solidFill>
                  <a:srgbClr val="242424"/>
                </a:solidFill>
                <a:ea typeface="Happiness Sans Bold"/>
              </a:rPr>
              <a:t>처리</a:t>
            </a:r>
            <a:r>
              <a:rPr lang="en-US" sz="3500" b="1" i="0" u="none" strike="noStrike" spc="-100" dirty="0">
                <a:solidFill>
                  <a:srgbClr val="242424"/>
                </a:solidFill>
                <a:latin typeface="Happiness Sans Bold"/>
              </a:rPr>
              <a:t> </a:t>
            </a:r>
            <a:r>
              <a:rPr lang="ko-KR" sz="3500" b="1" i="0" u="none" strike="noStrike" spc="-100" dirty="0">
                <a:solidFill>
                  <a:srgbClr val="242424"/>
                </a:solidFill>
                <a:ea typeface="Happiness Sans Bold"/>
              </a:rPr>
              <a:t>과정</a:t>
            </a:r>
            <a:endParaRPr lang="en-US" altLang="ko-KR" sz="3500" b="1" i="0" u="none" strike="noStrike" spc="-100" dirty="0">
              <a:solidFill>
                <a:srgbClr val="242424"/>
              </a:solidFill>
              <a:ea typeface="Happiness Sans Bold"/>
            </a:endParaRPr>
          </a:p>
          <a:p>
            <a:pPr lvl="0" algn="l">
              <a:lnSpc>
                <a:spcPct val="99600"/>
              </a:lnSpc>
            </a:pPr>
            <a:r>
              <a:rPr lang="ko-KR" altLang="en-US" sz="3500" b="1" spc="-100" dirty="0">
                <a:solidFill>
                  <a:srgbClr val="242424"/>
                </a:solidFill>
                <a:ea typeface="Happiness Sans Bold"/>
              </a:rPr>
              <a:t>수기데이터병합에 관한 </a:t>
            </a:r>
            <a:r>
              <a:rPr lang="ko-KR" altLang="en-US" sz="3500" b="1" spc="-100" dirty="0" err="1">
                <a:solidFill>
                  <a:srgbClr val="242424"/>
                </a:solidFill>
                <a:ea typeface="Happiness Sans Bold"/>
              </a:rPr>
              <a:t>결측치</a:t>
            </a:r>
            <a:r>
              <a:rPr lang="ko-KR" altLang="en-US" sz="3500" b="1" spc="-100" dirty="0">
                <a:solidFill>
                  <a:srgbClr val="242424"/>
                </a:solidFill>
                <a:ea typeface="Happiness Sans Bold"/>
              </a:rPr>
              <a:t> </a:t>
            </a:r>
            <a:r>
              <a:rPr lang="en-US" altLang="ko-KR" sz="3500" b="1" spc="-100" dirty="0">
                <a:solidFill>
                  <a:srgbClr val="242424"/>
                </a:solidFill>
                <a:ea typeface="Happiness Sans Bold"/>
              </a:rPr>
              <a:t>too many, difficult to get rid of it, </a:t>
            </a:r>
          </a:p>
          <a:p>
            <a:pPr lvl="0" algn="l">
              <a:lnSpc>
                <a:spcPct val="99600"/>
              </a:lnSpc>
            </a:pPr>
            <a:r>
              <a:rPr lang="en-US" altLang="ko-KR" sz="3500" b="1" i="0" u="none" strike="noStrike" spc="-100" dirty="0">
                <a:solidFill>
                  <a:srgbClr val="242424"/>
                </a:solidFill>
                <a:ea typeface="Happiness Sans Bold"/>
              </a:rPr>
              <a:t>So From data column, only abstract , and Comparing with Hand data, It matched.</a:t>
            </a:r>
          </a:p>
          <a:p>
            <a:pPr lvl="0" algn="l">
              <a:lnSpc>
                <a:spcPct val="99600"/>
              </a:lnSpc>
            </a:pPr>
            <a:endParaRPr lang="ko-KR" sz="3500" b="1" i="0" u="none" strike="noStrike" spc="-100" dirty="0">
              <a:solidFill>
                <a:srgbClr val="242424"/>
              </a:solidFill>
              <a:ea typeface="Happiness Sans Bold"/>
            </a:endParaRP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33500" y="4864100"/>
            <a:ext cx="3213100" cy="41021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1701800" y="6045200"/>
            <a:ext cx="2362200" cy="284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just">
              <a:lnSpc>
                <a:spcPct val="116199"/>
              </a:lnSpc>
              <a:buClr>
                <a:srgbClr val="FFFFFF"/>
              </a:buClr>
              <a:buFont typeface="Arial"/>
              <a:buChar char="●"/>
            </a:pPr>
            <a:r>
              <a:rPr lang="ko-KR" sz="1600" b="0" i="0" u="none" strike="noStrike" dirty="0">
                <a:solidFill>
                  <a:srgbClr val="FFFFFF">
                    <a:alpha val="85098"/>
                  </a:srgbClr>
                </a:solidFill>
                <a:ea typeface="Happiness Sans Regular"/>
              </a:rPr>
              <a:t>절반</a:t>
            </a:r>
            <a:r>
              <a:rPr lang="en-US" sz="1600" b="0" i="0" u="none" strike="noStrike" dirty="0">
                <a:solidFill>
                  <a:srgbClr val="FFFFFF">
                    <a:alpha val="85098"/>
                  </a:srgbClr>
                </a:solidFill>
                <a:latin typeface="Happiness Sans Regular"/>
              </a:rPr>
              <a:t> </a:t>
            </a:r>
            <a:r>
              <a:rPr lang="ko-KR" sz="1600" b="0" i="0" u="none" strike="noStrike" dirty="0">
                <a:solidFill>
                  <a:srgbClr val="FFFFFF">
                    <a:alpha val="85098"/>
                  </a:srgbClr>
                </a:solidFill>
                <a:ea typeface="Happiness Sans Regular"/>
              </a:rPr>
              <a:t>이상이</a:t>
            </a:r>
            <a:r>
              <a:rPr lang="en-US" sz="1600" b="0" i="0" u="none" strike="noStrike" dirty="0">
                <a:solidFill>
                  <a:srgbClr val="FFFFFF">
                    <a:alpha val="85098"/>
                  </a:srgbClr>
                </a:solidFill>
                <a:latin typeface="Happiness Sans Regular"/>
              </a:rPr>
              <a:t> </a:t>
            </a:r>
            <a:r>
              <a:rPr lang="ko-KR" sz="1600" b="0" i="0" u="none" strike="noStrike" dirty="0" err="1">
                <a:solidFill>
                  <a:srgbClr val="FFFFFF">
                    <a:alpha val="85098"/>
                  </a:srgbClr>
                </a:solidFill>
                <a:ea typeface="Happiness Sans Regular"/>
              </a:rPr>
              <a:t>결측치인</a:t>
            </a:r>
            <a:r>
              <a:rPr lang="en-US" sz="1600" b="0" i="0" u="none" strike="noStrike" dirty="0">
                <a:solidFill>
                  <a:srgbClr val="FFFFFF">
                    <a:alpha val="85098"/>
                  </a:srgbClr>
                </a:solidFill>
                <a:latin typeface="Happiness Sans Regular"/>
              </a:rPr>
              <a:t> </a:t>
            </a:r>
            <a:r>
              <a:rPr lang="ko-KR" sz="1600" b="0" i="0" u="none" strike="noStrike" dirty="0">
                <a:solidFill>
                  <a:srgbClr val="FFFFFF">
                    <a:alpha val="85098"/>
                  </a:srgbClr>
                </a:solidFill>
                <a:ea typeface="Happiness Sans Regular"/>
              </a:rPr>
              <a:t>컬럼</a:t>
            </a:r>
            <a:r>
              <a:rPr lang="en-US" sz="1600" b="0" i="0" u="none" strike="noStrike" dirty="0">
                <a:solidFill>
                  <a:srgbClr val="FFFFFF">
                    <a:alpha val="85098"/>
                  </a:srgbClr>
                </a:solidFill>
                <a:latin typeface="Happiness Sans Regular"/>
              </a:rPr>
              <a:t> </a:t>
            </a:r>
            <a:r>
              <a:rPr lang="ko-KR" sz="1600" b="0" i="0" u="none" strike="noStrike" dirty="0">
                <a:solidFill>
                  <a:srgbClr val="FFFFFF">
                    <a:alpha val="85098"/>
                  </a:srgbClr>
                </a:solidFill>
                <a:ea typeface="Happiness Sans Regular"/>
              </a:rPr>
              <a:t>삭제</a:t>
            </a:r>
          </a:p>
          <a:p>
            <a:pPr marL="342900" lvl="0" indent="-342900" algn="just">
              <a:lnSpc>
                <a:spcPct val="116199"/>
              </a:lnSpc>
              <a:buClr>
                <a:srgbClr val="FFFFFF"/>
              </a:buClr>
              <a:buFont typeface="Arial"/>
              <a:buChar char="●"/>
            </a:pPr>
            <a:r>
              <a:rPr lang="ko-KR" sz="1600" b="0" i="0" u="none" strike="noStrike" dirty="0">
                <a:solidFill>
                  <a:srgbClr val="FFFFFF">
                    <a:alpha val="85098"/>
                  </a:srgbClr>
                </a:solidFill>
                <a:ea typeface="Happiness Sans Regular"/>
              </a:rPr>
              <a:t>열의</a:t>
            </a:r>
            <a:r>
              <a:rPr lang="en-US" sz="1600" b="0" i="0" u="none" strike="noStrike" dirty="0">
                <a:solidFill>
                  <a:srgbClr val="FFFFFF">
                    <a:alpha val="85098"/>
                  </a:srgbClr>
                </a:solidFill>
                <a:latin typeface="Happiness Sans Regular"/>
              </a:rPr>
              <a:t> </a:t>
            </a:r>
            <a:r>
              <a:rPr lang="ko-KR" sz="1600" b="0" i="0" u="none" strike="noStrike" dirty="0">
                <a:solidFill>
                  <a:srgbClr val="FFFFFF">
                    <a:alpha val="85098"/>
                  </a:srgbClr>
                </a:solidFill>
                <a:ea typeface="Happiness Sans Regular"/>
              </a:rPr>
              <a:t>값이</a:t>
            </a:r>
            <a:r>
              <a:rPr lang="en-US" sz="1600" b="0" i="0" u="none" strike="noStrike" dirty="0">
                <a:solidFill>
                  <a:srgbClr val="FFFFFF">
                    <a:alpha val="85098"/>
                  </a:srgbClr>
                </a:solidFill>
                <a:latin typeface="Happiness Sans Regular"/>
              </a:rPr>
              <a:t> </a:t>
            </a:r>
            <a:r>
              <a:rPr lang="ko-KR" sz="1600" b="0" i="0" u="none" strike="noStrike" dirty="0">
                <a:solidFill>
                  <a:srgbClr val="FFFFFF">
                    <a:alpha val="85098"/>
                  </a:srgbClr>
                </a:solidFill>
                <a:ea typeface="Happiness Sans Regular"/>
              </a:rPr>
              <a:t>완전히</a:t>
            </a:r>
            <a:r>
              <a:rPr lang="en-US" sz="1600" b="0" i="0" u="none" strike="noStrike" dirty="0">
                <a:solidFill>
                  <a:srgbClr val="FFFFFF">
                    <a:alpha val="85098"/>
                  </a:srgbClr>
                </a:solidFill>
                <a:latin typeface="Happiness Sans Regular"/>
              </a:rPr>
              <a:t> </a:t>
            </a:r>
            <a:r>
              <a:rPr lang="ko-KR" sz="1600" b="0" i="0" u="none" strike="noStrike" dirty="0">
                <a:solidFill>
                  <a:srgbClr val="FFFFFF">
                    <a:alpha val="85098"/>
                  </a:srgbClr>
                </a:solidFill>
                <a:ea typeface="Happiness Sans Regular"/>
              </a:rPr>
              <a:t>같은</a:t>
            </a:r>
            <a:r>
              <a:rPr lang="en-US" sz="1600" b="0" i="0" u="none" strike="noStrike" dirty="0">
                <a:solidFill>
                  <a:srgbClr val="FFFFFF">
                    <a:alpha val="85098"/>
                  </a:srgbClr>
                </a:solidFill>
                <a:latin typeface="Happiness Sans Regular"/>
              </a:rPr>
              <a:t> </a:t>
            </a:r>
            <a:r>
              <a:rPr lang="ko-KR" sz="1600" b="0" i="0" u="none" strike="noStrike" dirty="0">
                <a:solidFill>
                  <a:srgbClr val="FFFFFF">
                    <a:alpha val="85098"/>
                  </a:srgbClr>
                </a:solidFill>
                <a:ea typeface="Happiness Sans Regular"/>
              </a:rPr>
              <a:t>값을</a:t>
            </a:r>
            <a:r>
              <a:rPr lang="en-US" sz="1600" b="0" i="0" u="none" strike="noStrike" dirty="0">
                <a:solidFill>
                  <a:srgbClr val="FFFFFF">
                    <a:alpha val="85098"/>
                  </a:srgbClr>
                </a:solidFill>
                <a:latin typeface="Happiness Sans Regular"/>
              </a:rPr>
              <a:t> </a:t>
            </a:r>
            <a:r>
              <a:rPr lang="ko-KR" sz="1600" b="0" i="0" u="none" strike="noStrike" dirty="0">
                <a:solidFill>
                  <a:srgbClr val="FFFFFF">
                    <a:alpha val="85098"/>
                  </a:srgbClr>
                </a:solidFill>
                <a:ea typeface="Happiness Sans Regular"/>
              </a:rPr>
              <a:t>가지는</a:t>
            </a:r>
            <a:r>
              <a:rPr lang="en-US" sz="1600" b="0" i="0" u="none" strike="noStrike" dirty="0">
                <a:solidFill>
                  <a:srgbClr val="FFFFFF">
                    <a:alpha val="85098"/>
                  </a:srgbClr>
                </a:solidFill>
                <a:latin typeface="Happiness Sans Regular"/>
              </a:rPr>
              <a:t> </a:t>
            </a:r>
            <a:r>
              <a:rPr lang="ko-KR" sz="1600" b="0" i="0" u="none" strike="noStrike" dirty="0">
                <a:solidFill>
                  <a:srgbClr val="FFFFFF">
                    <a:alpha val="85098"/>
                  </a:srgbClr>
                </a:solidFill>
                <a:ea typeface="Happiness Sans Regular"/>
              </a:rPr>
              <a:t>열들을</a:t>
            </a:r>
            <a:r>
              <a:rPr lang="en-US" sz="1600" b="0" i="0" u="none" strike="noStrike" dirty="0">
                <a:solidFill>
                  <a:srgbClr val="FFFFFF">
                    <a:alpha val="85098"/>
                  </a:srgbClr>
                </a:solidFill>
                <a:latin typeface="Happiness Sans Regular"/>
              </a:rPr>
              <a:t> </a:t>
            </a:r>
            <a:r>
              <a:rPr lang="ko-KR" sz="1600" b="0" i="0" u="none" strike="noStrike" dirty="0">
                <a:solidFill>
                  <a:srgbClr val="FFFFFF">
                    <a:alpha val="85098"/>
                  </a:srgbClr>
                </a:solidFill>
                <a:ea typeface="Happiness Sans Regular"/>
              </a:rPr>
              <a:t>대표</a:t>
            </a:r>
            <a:r>
              <a:rPr lang="en-US" sz="1600" b="0" i="0" u="none" strike="noStrike" dirty="0">
                <a:solidFill>
                  <a:srgbClr val="FFFFFF">
                    <a:alpha val="85098"/>
                  </a:srgbClr>
                </a:solidFill>
                <a:latin typeface="Happiness Sans Regular"/>
              </a:rPr>
              <a:t> </a:t>
            </a:r>
            <a:r>
              <a:rPr lang="ko-KR" sz="1600" b="0" i="0" u="none" strike="noStrike" dirty="0">
                <a:solidFill>
                  <a:srgbClr val="FFFFFF">
                    <a:alpha val="85098"/>
                  </a:srgbClr>
                </a:solidFill>
                <a:ea typeface="Happiness Sans Regular"/>
              </a:rPr>
              <a:t>열</a:t>
            </a:r>
            <a:r>
              <a:rPr lang="en-US" sz="1600" b="0" i="0" u="none" strike="noStrike" dirty="0">
                <a:solidFill>
                  <a:srgbClr val="FFFFFF">
                    <a:alpha val="85098"/>
                  </a:srgbClr>
                </a:solidFill>
                <a:latin typeface="Happiness Sans Regular"/>
              </a:rPr>
              <a:t> </a:t>
            </a:r>
            <a:r>
              <a:rPr lang="ko-KR" sz="1600" b="0" i="0" u="none" strike="noStrike" dirty="0">
                <a:solidFill>
                  <a:srgbClr val="FFFFFF">
                    <a:alpha val="85098"/>
                  </a:srgbClr>
                </a:solidFill>
                <a:ea typeface="Happiness Sans Regular"/>
              </a:rPr>
              <a:t>하나만</a:t>
            </a:r>
            <a:r>
              <a:rPr lang="en-US" sz="1600" b="0" i="0" u="none" strike="noStrike" dirty="0">
                <a:solidFill>
                  <a:srgbClr val="FFFFFF">
                    <a:alpha val="85098"/>
                  </a:srgbClr>
                </a:solidFill>
                <a:latin typeface="Happiness Sans Regular"/>
              </a:rPr>
              <a:t> </a:t>
            </a:r>
            <a:r>
              <a:rPr lang="ko-KR" sz="1600" b="0" i="0" u="none" strike="noStrike" dirty="0">
                <a:solidFill>
                  <a:srgbClr val="FFFFFF">
                    <a:alpha val="85098"/>
                  </a:srgbClr>
                </a:solidFill>
                <a:ea typeface="Happiness Sans Regular"/>
              </a:rPr>
              <a:t>남기고</a:t>
            </a:r>
            <a:r>
              <a:rPr lang="en-US" sz="1600" b="0" i="0" u="none" strike="noStrike" dirty="0">
                <a:solidFill>
                  <a:srgbClr val="FFFFFF">
                    <a:alpha val="85098"/>
                  </a:srgbClr>
                </a:solidFill>
                <a:latin typeface="Happiness Sans Regular"/>
              </a:rPr>
              <a:t> </a:t>
            </a:r>
            <a:r>
              <a:rPr lang="ko-KR" sz="1600" b="0" i="0" u="none" strike="noStrike" dirty="0">
                <a:solidFill>
                  <a:srgbClr val="FFFFFF">
                    <a:alpha val="85098"/>
                  </a:srgbClr>
                </a:solidFill>
                <a:ea typeface="Happiness Sans Regular"/>
              </a:rPr>
              <a:t>제거</a:t>
            </a:r>
          </a:p>
          <a:p>
            <a:pPr marL="342900" lvl="0" indent="-342900" algn="just">
              <a:lnSpc>
                <a:spcPct val="116199"/>
              </a:lnSpc>
              <a:buClr>
                <a:srgbClr val="FFFFFF"/>
              </a:buClr>
              <a:buFont typeface="Arial"/>
              <a:buChar char="●"/>
            </a:pPr>
            <a:r>
              <a:rPr lang="ko-KR" sz="1600" b="0" i="0" u="none" strike="noStrike" dirty="0" err="1">
                <a:solidFill>
                  <a:srgbClr val="FFFFFF">
                    <a:alpha val="85098"/>
                  </a:srgbClr>
                </a:solidFill>
                <a:ea typeface="Happiness Sans Regular"/>
              </a:rPr>
              <a:t>결측값을</a:t>
            </a:r>
            <a:r>
              <a:rPr lang="en-US" sz="1600" b="0" i="0" u="none" strike="noStrike" dirty="0">
                <a:solidFill>
                  <a:srgbClr val="FFFFFF">
                    <a:alpha val="85098"/>
                  </a:srgbClr>
                </a:solidFill>
                <a:latin typeface="Happiness Sans Regular"/>
              </a:rPr>
              <a:t> </a:t>
            </a:r>
            <a:r>
              <a:rPr lang="ko-KR" sz="1600" b="0" i="0" u="none" strike="noStrike" dirty="0" err="1">
                <a:solidFill>
                  <a:srgbClr val="FFFFFF">
                    <a:alpha val="85098"/>
                  </a:srgbClr>
                </a:solidFill>
                <a:ea typeface="Happiness Sans Regular"/>
              </a:rPr>
              <a:t>특정값으로</a:t>
            </a:r>
            <a:r>
              <a:rPr lang="en-US" sz="1600" b="0" i="0" u="none" strike="noStrike" dirty="0">
                <a:solidFill>
                  <a:srgbClr val="FFFFFF">
                    <a:alpha val="85098"/>
                  </a:srgbClr>
                </a:solidFill>
                <a:latin typeface="Happiness Sans Regular"/>
              </a:rPr>
              <a:t> </a:t>
            </a:r>
            <a:r>
              <a:rPr lang="ko-KR" sz="1600" b="0" i="0" u="none" strike="noStrike" dirty="0">
                <a:solidFill>
                  <a:srgbClr val="FFFFFF">
                    <a:alpha val="85098"/>
                  </a:srgbClr>
                </a:solidFill>
                <a:ea typeface="Happiness Sans Regular"/>
              </a:rPr>
              <a:t>대체</a:t>
            </a:r>
          </a:p>
          <a:p>
            <a:pPr marL="342900" lvl="0" indent="-342900" algn="just">
              <a:lnSpc>
                <a:spcPct val="116199"/>
              </a:lnSpc>
              <a:buClr>
                <a:srgbClr val="FFFFFF"/>
              </a:buClr>
              <a:buFont typeface="Arial"/>
              <a:buChar char="●"/>
            </a:pPr>
            <a:r>
              <a:rPr lang="ko-KR" sz="1600" b="0" i="0" u="none" strike="noStrike" dirty="0">
                <a:solidFill>
                  <a:srgbClr val="FFFFFF">
                    <a:alpha val="85098"/>
                  </a:srgbClr>
                </a:solidFill>
                <a:ea typeface="Happiness Sans Regular"/>
              </a:rPr>
              <a:t>열의</a:t>
            </a:r>
            <a:r>
              <a:rPr lang="en-US" sz="1600" b="0" i="0" u="none" strike="noStrike" dirty="0">
                <a:solidFill>
                  <a:srgbClr val="FFFFFF">
                    <a:alpha val="85098"/>
                  </a:srgbClr>
                </a:solidFill>
                <a:latin typeface="Happiness Sans Regular"/>
              </a:rPr>
              <a:t> </a:t>
            </a:r>
            <a:r>
              <a:rPr lang="ko-KR" sz="1600" b="0" i="0" u="none" strike="noStrike" dirty="0" err="1">
                <a:solidFill>
                  <a:srgbClr val="FFFFFF">
                    <a:alpha val="85098"/>
                  </a:srgbClr>
                </a:solidFill>
                <a:ea typeface="Happiness Sans Regular"/>
              </a:rPr>
              <a:t>고윳값이</a:t>
            </a:r>
            <a:r>
              <a:rPr lang="en-US" sz="1600" b="0" i="0" u="none" strike="noStrike" dirty="0">
                <a:solidFill>
                  <a:srgbClr val="FFFFFF">
                    <a:alpha val="85098"/>
                  </a:srgbClr>
                </a:solidFill>
                <a:latin typeface="Happiness Sans Regular"/>
              </a:rPr>
              <a:t> 1</a:t>
            </a:r>
            <a:r>
              <a:rPr lang="ko-KR" sz="1600" b="0" i="0" u="none" strike="noStrike" dirty="0">
                <a:solidFill>
                  <a:srgbClr val="FFFFFF">
                    <a:alpha val="85098"/>
                  </a:srgbClr>
                </a:solidFill>
                <a:ea typeface="Happiness Sans Regular"/>
              </a:rPr>
              <a:t>개</a:t>
            </a:r>
            <a:r>
              <a:rPr lang="en-US" sz="1600" b="0" i="0" u="none" strike="noStrike" dirty="0">
                <a:solidFill>
                  <a:srgbClr val="FFFFFF">
                    <a:alpha val="85098"/>
                  </a:srgbClr>
                </a:solidFill>
                <a:latin typeface="Happiness Sans Regular"/>
              </a:rPr>
              <a:t> </a:t>
            </a:r>
            <a:r>
              <a:rPr lang="ko-KR" sz="1600" b="0" i="0" u="none" strike="noStrike" dirty="0">
                <a:solidFill>
                  <a:srgbClr val="FFFFFF">
                    <a:alpha val="85098"/>
                  </a:srgbClr>
                </a:solidFill>
                <a:ea typeface="Happiness Sans Regular"/>
              </a:rPr>
              <a:t>이거나</a:t>
            </a:r>
            <a:r>
              <a:rPr lang="en-US" sz="1600" b="0" i="0" u="none" strike="noStrike" dirty="0">
                <a:solidFill>
                  <a:srgbClr val="FFFFFF">
                    <a:alpha val="85098"/>
                  </a:srgbClr>
                </a:solidFill>
                <a:latin typeface="Happiness Sans Regular"/>
              </a:rPr>
              <a:t>, </a:t>
            </a:r>
            <a:r>
              <a:rPr lang="ko-KR" sz="1600" b="0" i="0" u="none" strike="noStrike" dirty="0">
                <a:solidFill>
                  <a:srgbClr val="FFFFFF">
                    <a:alpha val="85098"/>
                  </a:srgbClr>
                </a:solidFill>
                <a:ea typeface="Happiness Sans Regular"/>
              </a:rPr>
              <a:t>데이터</a:t>
            </a:r>
            <a:r>
              <a:rPr lang="en-US" sz="1600" b="0" i="0" u="none" strike="noStrike" dirty="0">
                <a:solidFill>
                  <a:srgbClr val="FFFFFF">
                    <a:alpha val="85098"/>
                  </a:srgbClr>
                </a:solidFill>
                <a:latin typeface="Happiness Sans Regular"/>
              </a:rPr>
              <a:t> </a:t>
            </a:r>
            <a:r>
              <a:rPr lang="ko-KR" sz="1600" b="0" i="0" u="none" strike="noStrike" dirty="0">
                <a:solidFill>
                  <a:srgbClr val="FFFFFF">
                    <a:alpha val="85098"/>
                  </a:srgbClr>
                </a:solidFill>
                <a:ea typeface="Happiness Sans Regular"/>
              </a:rPr>
              <a:t>개수와</a:t>
            </a:r>
            <a:r>
              <a:rPr lang="en-US" sz="1600" b="0" i="0" u="none" strike="noStrike" dirty="0">
                <a:solidFill>
                  <a:srgbClr val="FFFFFF">
                    <a:alpha val="85098"/>
                  </a:srgbClr>
                </a:solidFill>
                <a:latin typeface="Happiness Sans Regular"/>
              </a:rPr>
              <a:t> </a:t>
            </a:r>
            <a:r>
              <a:rPr lang="ko-KR" sz="1600" b="0" i="0" u="none" strike="noStrike" dirty="0">
                <a:solidFill>
                  <a:srgbClr val="FFFFFF">
                    <a:alpha val="85098"/>
                  </a:srgbClr>
                </a:solidFill>
                <a:ea typeface="Happiness Sans Regular"/>
              </a:rPr>
              <a:t>같은</a:t>
            </a:r>
            <a:r>
              <a:rPr lang="en-US" sz="1600" b="0" i="0" u="none" strike="noStrike" dirty="0">
                <a:solidFill>
                  <a:srgbClr val="FFFFFF">
                    <a:alpha val="85098"/>
                  </a:srgbClr>
                </a:solidFill>
                <a:latin typeface="Happiness Sans Regular"/>
              </a:rPr>
              <a:t> </a:t>
            </a:r>
            <a:r>
              <a:rPr lang="ko-KR" sz="1600" b="0" i="0" u="none" strike="noStrike" dirty="0">
                <a:solidFill>
                  <a:srgbClr val="FFFFFF">
                    <a:alpha val="85098"/>
                  </a:srgbClr>
                </a:solidFill>
                <a:ea typeface="Happiness Sans Regular"/>
              </a:rPr>
              <a:t>열</a:t>
            </a:r>
            <a:r>
              <a:rPr lang="en-US" sz="1600" b="0" i="0" u="none" strike="noStrike" dirty="0">
                <a:solidFill>
                  <a:srgbClr val="FFFFFF">
                    <a:alpha val="85098"/>
                  </a:srgbClr>
                </a:solidFill>
                <a:latin typeface="Happiness Sans Regular"/>
              </a:rPr>
              <a:t> </a:t>
            </a:r>
            <a:r>
              <a:rPr lang="ko-KR" sz="1600" b="0" i="0" u="none" strike="noStrike" dirty="0">
                <a:solidFill>
                  <a:srgbClr val="FFFFFF">
                    <a:alpha val="85098"/>
                  </a:srgbClr>
                </a:solidFill>
                <a:ea typeface="Happiness Sans Regular"/>
              </a:rPr>
              <a:t>제외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828800" y="5130800"/>
            <a:ext cx="2286000" cy="825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500" b="0" i="0" u="none" strike="noStrike" spc="-100" dirty="0">
                <a:solidFill>
                  <a:srgbClr val="FFFFFF"/>
                </a:solidFill>
                <a:latin typeface="Happiness Sans Title"/>
              </a:rPr>
              <a:t>01. </a:t>
            </a:r>
          </a:p>
          <a:p>
            <a:pPr lvl="0" algn="l">
              <a:lnSpc>
                <a:spcPct val="99600"/>
              </a:lnSpc>
            </a:pPr>
            <a:r>
              <a:rPr lang="ko-KR" sz="2500" b="0" i="0" u="none" strike="noStrike" dirty="0">
                <a:solidFill>
                  <a:srgbClr val="FFFFFF"/>
                </a:solidFill>
                <a:ea typeface="Happiness Sans Title"/>
              </a:rPr>
              <a:t>사전</a:t>
            </a:r>
            <a:r>
              <a:rPr lang="en-US" sz="2500" b="0" i="0" u="none" strike="noStrike" dirty="0">
                <a:solidFill>
                  <a:srgbClr val="FFFFFF"/>
                </a:solidFill>
                <a:latin typeface="Happiness Sans Title"/>
              </a:rPr>
              <a:t> </a:t>
            </a:r>
            <a:r>
              <a:rPr lang="ko-KR" sz="2500" b="0" i="0" u="none" strike="noStrike" dirty="0">
                <a:solidFill>
                  <a:srgbClr val="FFFFFF"/>
                </a:solidFill>
                <a:ea typeface="Happiness Sans Title"/>
              </a:rPr>
              <a:t>프로세싱</a:t>
            </a:r>
          </a:p>
        </p:txBody>
      </p:sp>
      <p:pic>
        <p:nvPicPr>
          <p:cNvPr id="19" name="Picture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61000" y="4864100"/>
            <a:ext cx="3213100" cy="4102100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5842000" y="6210300"/>
            <a:ext cx="2362200" cy="3962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just">
              <a:lnSpc>
                <a:spcPct val="116199"/>
              </a:lnSpc>
              <a:buClr>
                <a:srgbClr val="242424"/>
              </a:buClr>
              <a:buFont typeface="Arial"/>
              <a:buChar char="●"/>
            </a:pPr>
            <a:r>
              <a:rPr lang="ko-KR" altLang="en-US" sz="1600" dirty="0">
                <a:solidFill>
                  <a:srgbClr val="242424">
                    <a:alpha val="85098"/>
                  </a:srgbClr>
                </a:solidFill>
                <a:ea typeface="Happiness Sans Regular"/>
              </a:rPr>
              <a:t>각 공정단계</a:t>
            </a:r>
            <a:r>
              <a:rPr lang="en-US" altLang="ko-KR" sz="1600" dirty="0">
                <a:solidFill>
                  <a:srgbClr val="242424">
                    <a:alpha val="85098"/>
                  </a:srgbClr>
                </a:solidFill>
                <a:ea typeface="Happiness Sans Regular"/>
              </a:rPr>
              <a:t>, </a:t>
            </a:r>
            <a:r>
              <a:rPr lang="ko-KR" altLang="en-US" sz="1600" dirty="0">
                <a:solidFill>
                  <a:srgbClr val="242424">
                    <a:alpha val="85098"/>
                  </a:srgbClr>
                </a:solidFill>
                <a:ea typeface="Happiness Sans Regular"/>
              </a:rPr>
              <a:t>스테이지의 </a:t>
            </a:r>
            <a:r>
              <a:rPr lang="ko-KR" altLang="en-US" sz="1600" dirty="0" err="1">
                <a:solidFill>
                  <a:srgbClr val="242424">
                    <a:alpha val="85098"/>
                  </a:srgbClr>
                </a:solidFill>
                <a:ea typeface="Happiness Sans Regular"/>
              </a:rPr>
              <a:t>좌표값</a:t>
            </a:r>
            <a:r>
              <a:rPr lang="en-US" altLang="ko-KR" sz="1600" dirty="0">
                <a:solidFill>
                  <a:srgbClr val="242424">
                    <a:alpha val="85098"/>
                  </a:srgbClr>
                </a:solidFill>
                <a:ea typeface="Happiness Sans Regular"/>
              </a:rPr>
              <a:t>(POSITION)</a:t>
            </a:r>
            <a:r>
              <a:rPr lang="ko-KR" altLang="en-US" sz="1600" dirty="0">
                <a:solidFill>
                  <a:srgbClr val="242424">
                    <a:alpha val="85098"/>
                  </a:srgbClr>
                </a:solidFill>
                <a:ea typeface="Happiness Sans Regular"/>
              </a:rPr>
              <a:t>을 하나의 컬럼으로 만듦</a:t>
            </a:r>
            <a:endParaRPr lang="en-US" altLang="ko-KR" sz="1600" dirty="0">
              <a:solidFill>
                <a:srgbClr val="242424">
                  <a:alpha val="85098"/>
                </a:srgbClr>
              </a:solidFill>
              <a:ea typeface="Happiness Sans Regular"/>
            </a:endParaRPr>
          </a:p>
          <a:p>
            <a:pPr marL="342900" lvl="0" indent="-342900" algn="just">
              <a:lnSpc>
                <a:spcPct val="116199"/>
              </a:lnSpc>
              <a:buClr>
                <a:srgbClr val="242424"/>
              </a:buClr>
              <a:buFont typeface="Arial"/>
              <a:buChar char="●"/>
            </a:pPr>
            <a:r>
              <a:rPr lang="ko-KR" altLang="en-US" sz="1600" dirty="0">
                <a:solidFill>
                  <a:srgbClr val="242424">
                    <a:alpha val="85098"/>
                  </a:srgbClr>
                </a:solidFill>
                <a:ea typeface="Happiness Sans Regular"/>
              </a:rPr>
              <a:t>접두사 기준 </a:t>
            </a:r>
            <a:r>
              <a:rPr lang="en-US" altLang="ko-KR" sz="1600" dirty="0">
                <a:solidFill>
                  <a:srgbClr val="242424">
                    <a:alpha val="85098"/>
                  </a:srgbClr>
                </a:solidFill>
                <a:ea typeface="Happiness Sans Regular"/>
              </a:rPr>
              <a:t>(</a:t>
            </a:r>
            <a:r>
              <a:rPr lang="ko-KR" altLang="en-US" sz="1600" dirty="0">
                <a:solidFill>
                  <a:srgbClr val="242424">
                    <a:alpha val="85098"/>
                  </a:srgbClr>
                </a:solidFill>
                <a:ea typeface="Happiness Sans Regular"/>
              </a:rPr>
              <a:t>공정 명</a:t>
            </a:r>
            <a:r>
              <a:rPr lang="en-US" altLang="ko-KR" sz="1600" dirty="0">
                <a:solidFill>
                  <a:srgbClr val="242424">
                    <a:alpha val="85098"/>
                  </a:srgbClr>
                </a:solidFill>
                <a:ea typeface="Happiness Sans Regular"/>
              </a:rPr>
              <a:t>), </a:t>
            </a:r>
            <a:r>
              <a:rPr lang="ko-KR" altLang="en-US" sz="1600" dirty="0">
                <a:solidFill>
                  <a:srgbClr val="242424">
                    <a:alpha val="85098"/>
                  </a:srgbClr>
                </a:solidFill>
                <a:ea typeface="Happiness Sans Regular"/>
              </a:rPr>
              <a:t>헤드에 관한 위치정보 병합</a:t>
            </a:r>
            <a:endParaRPr lang="en-US" altLang="ko-KR" sz="1600" dirty="0">
              <a:solidFill>
                <a:srgbClr val="242424">
                  <a:alpha val="85098"/>
                </a:srgbClr>
              </a:solidFill>
              <a:ea typeface="Happiness Sans Regular"/>
            </a:endParaRPr>
          </a:p>
          <a:p>
            <a:pPr marL="342900" lvl="0" indent="-342900" algn="just">
              <a:lnSpc>
                <a:spcPct val="116199"/>
              </a:lnSpc>
              <a:buClr>
                <a:srgbClr val="242424"/>
              </a:buClr>
              <a:buFont typeface="Arial"/>
              <a:buChar char="●"/>
            </a:pPr>
            <a:r>
              <a:rPr lang="ko-KR" altLang="en-US" sz="1600" dirty="0">
                <a:solidFill>
                  <a:srgbClr val="242424">
                    <a:alpha val="85098"/>
                  </a:srgbClr>
                </a:solidFill>
                <a:ea typeface="Happiness Sans Regular"/>
              </a:rPr>
              <a:t>레진 배출 시간 관련 프로세싱</a:t>
            </a:r>
            <a:endParaRPr lang="en-US" altLang="ko-KR" sz="1600" dirty="0">
              <a:solidFill>
                <a:srgbClr val="242424">
                  <a:alpha val="85098"/>
                </a:srgbClr>
              </a:solidFill>
              <a:ea typeface="Happiness Sans Regular"/>
            </a:endParaRPr>
          </a:p>
          <a:p>
            <a:pPr marL="342900" lvl="0" indent="-342900" algn="just">
              <a:lnSpc>
                <a:spcPct val="116199"/>
              </a:lnSpc>
              <a:buClr>
                <a:srgbClr val="242424"/>
              </a:buClr>
              <a:buFont typeface="Arial"/>
              <a:buChar char="●"/>
            </a:pPr>
            <a:r>
              <a:rPr lang="ko-KR" altLang="en-US" sz="1600" dirty="0">
                <a:solidFill>
                  <a:srgbClr val="242424">
                    <a:alpha val="85098"/>
                  </a:srgbClr>
                </a:solidFill>
                <a:ea typeface="Happiness Sans Regular"/>
              </a:rPr>
              <a:t>사전 프로세싱 과정에서 구한 시간차 컬럼 생성</a:t>
            </a:r>
            <a:endParaRPr lang="en-US" altLang="ko-KR" sz="1600" dirty="0">
              <a:solidFill>
                <a:srgbClr val="242424">
                  <a:alpha val="85098"/>
                </a:srgbClr>
              </a:solidFill>
              <a:ea typeface="Happiness Sans Regular"/>
            </a:endParaRPr>
          </a:p>
          <a:p>
            <a:pPr marL="342900" lvl="0" indent="-342900" algn="just">
              <a:lnSpc>
                <a:spcPct val="116199"/>
              </a:lnSpc>
              <a:buClr>
                <a:srgbClr val="242424"/>
              </a:buClr>
              <a:buFont typeface="Arial"/>
              <a:buChar char="●"/>
            </a:pPr>
            <a:endParaRPr lang="en-US" altLang="ko-KR" sz="1600" dirty="0">
              <a:solidFill>
                <a:srgbClr val="242424">
                  <a:alpha val="85098"/>
                </a:srgbClr>
              </a:solidFill>
              <a:ea typeface="Happiness Sans Regular"/>
            </a:endParaRPr>
          </a:p>
          <a:p>
            <a:pPr marL="342900" lvl="0" indent="-342900" algn="just">
              <a:lnSpc>
                <a:spcPct val="116199"/>
              </a:lnSpc>
              <a:buClr>
                <a:srgbClr val="242424"/>
              </a:buClr>
              <a:buFont typeface="Arial"/>
              <a:buChar char="●"/>
            </a:pPr>
            <a:r>
              <a:rPr lang="en-US" altLang="ko-KR" sz="1600" dirty="0">
                <a:solidFill>
                  <a:srgbClr val="242424">
                    <a:alpha val="85098"/>
                  </a:srgbClr>
                </a:solidFill>
                <a:ea typeface="Happiness Sans Regular"/>
              </a:rPr>
              <a:t>l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5880100" y="4985160"/>
            <a:ext cx="2286000" cy="1104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300" b="0" i="0" u="none" strike="noStrike" spc="-100" dirty="0">
                <a:solidFill>
                  <a:srgbClr val="486EF3"/>
                </a:solidFill>
                <a:latin typeface="Happiness Sans Title"/>
              </a:rPr>
              <a:t>02.</a:t>
            </a:r>
            <a:r>
              <a:rPr lang="en-US" sz="2300" b="0" i="0" u="none" strike="noStrike" spc="-100" dirty="0">
                <a:solidFill>
                  <a:srgbClr val="486EF3"/>
                </a:solidFill>
                <a:latin typeface="Happiness Sans Regular"/>
              </a:rPr>
              <a:t> </a:t>
            </a:r>
          </a:p>
          <a:p>
            <a:pPr lvl="0" algn="l">
              <a:lnSpc>
                <a:spcPct val="99600"/>
              </a:lnSpc>
            </a:pPr>
            <a:r>
              <a:rPr lang="ko-KR" altLang="en-US" sz="2200" b="0" i="0" u="none" strike="noStrike" dirty="0">
                <a:solidFill>
                  <a:srgbClr val="486EF3"/>
                </a:solidFill>
                <a:ea typeface="Happiness Sans Title"/>
              </a:rPr>
              <a:t>연관 컬럼 생성 및 병합</a:t>
            </a:r>
            <a:endParaRPr lang="ko-KR" sz="2200" b="0" i="0" u="none" strike="noStrike" dirty="0">
              <a:solidFill>
                <a:srgbClr val="486EF3"/>
              </a:solidFill>
              <a:ea typeface="Happiness Sans Title"/>
            </a:endParaRPr>
          </a:p>
        </p:txBody>
      </p:sp>
      <p:pic>
        <p:nvPicPr>
          <p:cNvPr id="22" name="Picture 2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01200" y="4864100"/>
            <a:ext cx="3213100" cy="4102100"/>
          </a:xfrm>
          <a:prstGeom prst="rect">
            <a:avLst/>
          </a:prstGeom>
        </p:spPr>
      </p:pic>
      <p:sp>
        <p:nvSpPr>
          <p:cNvPr id="23" name="TextBox 23"/>
          <p:cNvSpPr txBox="1"/>
          <p:nvPr/>
        </p:nvSpPr>
        <p:spPr>
          <a:xfrm>
            <a:off x="9982200" y="5867400"/>
            <a:ext cx="2362200" cy="2882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just">
              <a:lnSpc>
                <a:spcPct val="116199"/>
              </a:lnSpc>
              <a:buClr>
                <a:srgbClr val="242424"/>
              </a:buClr>
              <a:buFont typeface="Arial"/>
              <a:buChar char="●"/>
            </a:pPr>
            <a:r>
              <a:rPr lang="ko-KR" altLang="en-US" b="0" i="0" u="none" strike="noStrike" dirty="0">
                <a:solidFill>
                  <a:srgbClr val="242424">
                    <a:alpha val="85098"/>
                  </a:srgbClr>
                </a:solidFill>
                <a:ea typeface="Happiness Sans Regular"/>
              </a:rPr>
              <a:t>숫자형 변수에서 </a:t>
            </a:r>
            <a:r>
              <a:rPr lang="ko-KR" b="0" i="0" u="none" strike="noStrike" dirty="0">
                <a:solidFill>
                  <a:srgbClr val="242424">
                    <a:alpha val="85098"/>
                  </a:srgbClr>
                </a:solidFill>
                <a:ea typeface="Happiness Sans Regular"/>
              </a:rPr>
              <a:t>높은</a:t>
            </a:r>
            <a:r>
              <a:rPr lang="en-US" b="0" i="0" u="none" strike="noStrike" dirty="0">
                <a:solidFill>
                  <a:srgbClr val="242424">
                    <a:alpha val="85098"/>
                  </a:srgbClr>
                </a:solidFill>
                <a:latin typeface="Happiness Sans Regular"/>
              </a:rPr>
              <a:t> </a:t>
            </a:r>
            <a:r>
              <a:rPr lang="ko-KR" b="0" i="0" u="none" strike="noStrike" dirty="0">
                <a:solidFill>
                  <a:srgbClr val="242424">
                    <a:alpha val="85098"/>
                  </a:srgbClr>
                </a:solidFill>
                <a:ea typeface="Happiness Sans Regular"/>
              </a:rPr>
              <a:t>상관계수를</a:t>
            </a:r>
            <a:r>
              <a:rPr lang="en-US" b="0" i="0" u="none" strike="noStrike" dirty="0">
                <a:solidFill>
                  <a:srgbClr val="242424">
                    <a:alpha val="85098"/>
                  </a:srgbClr>
                </a:solidFill>
                <a:latin typeface="Happiness Sans Regular"/>
              </a:rPr>
              <a:t> </a:t>
            </a:r>
            <a:r>
              <a:rPr lang="ko-KR" b="0" i="0" u="none" strike="noStrike" dirty="0">
                <a:solidFill>
                  <a:srgbClr val="242424">
                    <a:alpha val="85098"/>
                  </a:srgbClr>
                </a:solidFill>
                <a:ea typeface="Happiness Sans Regular"/>
              </a:rPr>
              <a:t>가진</a:t>
            </a:r>
            <a:r>
              <a:rPr lang="en-US" b="0" i="0" u="none" strike="noStrike" dirty="0">
                <a:solidFill>
                  <a:srgbClr val="242424">
                    <a:alpha val="85098"/>
                  </a:srgbClr>
                </a:solidFill>
                <a:latin typeface="Happiness Sans Regular"/>
              </a:rPr>
              <a:t> </a:t>
            </a:r>
            <a:r>
              <a:rPr lang="ko-KR" b="0" i="0" u="none" strike="noStrike" dirty="0">
                <a:solidFill>
                  <a:srgbClr val="242424">
                    <a:alpha val="85098"/>
                  </a:srgbClr>
                </a:solidFill>
                <a:ea typeface="Happiness Sans Regular"/>
              </a:rPr>
              <a:t>컬럼</a:t>
            </a:r>
            <a:r>
              <a:rPr lang="en-US" altLang="ko-KR" b="0" i="0" u="none" strike="noStrike" dirty="0">
                <a:solidFill>
                  <a:srgbClr val="242424">
                    <a:alpha val="85098"/>
                  </a:srgbClr>
                </a:solidFill>
                <a:ea typeface="Happiness Sans Regular"/>
              </a:rPr>
              <a:t> </a:t>
            </a:r>
            <a:r>
              <a:rPr lang="ko-KR" altLang="en-US" b="0" i="0" u="none" strike="noStrike" dirty="0">
                <a:solidFill>
                  <a:srgbClr val="242424">
                    <a:alpha val="85098"/>
                  </a:srgbClr>
                </a:solidFill>
                <a:ea typeface="Happiness Sans Regular"/>
              </a:rPr>
              <a:t>외 제외 </a:t>
            </a:r>
            <a:r>
              <a:rPr lang="en-US" altLang="ko-KR" b="0" i="0" u="none" strike="noStrike" dirty="0">
                <a:solidFill>
                  <a:srgbClr val="242424">
                    <a:alpha val="85098"/>
                  </a:srgbClr>
                </a:solidFill>
                <a:ea typeface="Happiness Sans Regular"/>
              </a:rPr>
              <a:t>(</a:t>
            </a:r>
            <a:r>
              <a:rPr lang="ko-KR" altLang="en-US" dirty="0">
                <a:solidFill>
                  <a:srgbClr val="242424">
                    <a:alpha val="85098"/>
                  </a:srgbClr>
                </a:solidFill>
                <a:ea typeface="Happiness Sans Regular"/>
              </a:rPr>
              <a:t>독립적인 숫자형 변수와 범주형 변수 결합</a:t>
            </a:r>
            <a:r>
              <a:rPr lang="en-US" altLang="ko-KR" dirty="0">
                <a:solidFill>
                  <a:srgbClr val="242424">
                    <a:alpha val="85098"/>
                  </a:srgbClr>
                </a:solidFill>
                <a:ea typeface="Happiness Sans Regular"/>
              </a:rPr>
              <a:t>)</a:t>
            </a:r>
            <a:endParaRPr lang="en-US" altLang="ko-KR" b="0" i="0" u="none" strike="noStrike" dirty="0">
              <a:solidFill>
                <a:srgbClr val="242424">
                  <a:alpha val="85098"/>
                </a:srgbClr>
              </a:solidFill>
              <a:ea typeface="Happiness Sans Regular"/>
            </a:endParaRPr>
          </a:p>
          <a:p>
            <a:pPr marL="342900" lvl="0" indent="-342900" algn="just">
              <a:lnSpc>
                <a:spcPct val="116199"/>
              </a:lnSpc>
              <a:buClr>
                <a:srgbClr val="242424"/>
              </a:buClr>
              <a:buFont typeface="Arial"/>
              <a:buChar char="●"/>
            </a:pPr>
            <a:r>
              <a:rPr lang="en-US" altLang="ko-KR" b="0" i="0" u="none" strike="noStrike" dirty="0">
                <a:solidFill>
                  <a:srgbClr val="242424">
                    <a:alpha val="85098"/>
                  </a:srgbClr>
                </a:solidFill>
                <a:ea typeface="Happiness Sans Regular"/>
              </a:rPr>
              <a:t>Target </a:t>
            </a:r>
            <a:r>
              <a:rPr lang="ko-KR" altLang="en-US" b="0" i="0" u="none" strike="noStrike" dirty="0">
                <a:solidFill>
                  <a:srgbClr val="242424">
                    <a:alpha val="85098"/>
                  </a:srgbClr>
                </a:solidFill>
                <a:ea typeface="Happiness Sans Regular"/>
              </a:rPr>
              <a:t>값 인코딩</a:t>
            </a:r>
            <a:endParaRPr lang="en-US" b="0" i="0" u="none" strike="noStrike" dirty="0">
              <a:solidFill>
                <a:srgbClr val="242424">
                  <a:alpha val="85098"/>
                </a:srgbClr>
              </a:solidFill>
              <a:latin typeface="Happiness Sans Regular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10058400" y="5285863"/>
            <a:ext cx="2286000" cy="825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300" b="0" i="0" u="none" strike="noStrike" spc="-100" dirty="0">
                <a:solidFill>
                  <a:srgbClr val="486EF3"/>
                </a:solidFill>
                <a:latin typeface="Happiness Sans Title"/>
              </a:rPr>
              <a:t>03.</a:t>
            </a:r>
            <a:r>
              <a:rPr lang="en-US" sz="2300" b="0" i="0" u="none" strike="noStrike" spc="-100" dirty="0">
                <a:solidFill>
                  <a:srgbClr val="486EF3"/>
                </a:solidFill>
                <a:latin typeface="Happiness Sans Regular"/>
              </a:rPr>
              <a:t> </a:t>
            </a:r>
          </a:p>
          <a:p>
            <a:pPr lvl="0" algn="l">
              <a:lnSpc>
                <a:spcPct val="99600"/>
              </a:lnSpc>
            </a:pPr>
            <a:r>
              <a:rPr lang="ko-KR" altLang="en-US" sz="2300" dirty="0">
                <a:solidFill>
                  <a:srgbClr val="486EF3"/>
                </a:solidFill>
                <a:ea typeface="Happiness Sans Title"/>
              </a:rPr>
              <a:t>이외 컬럼 프로세싱</a:t>
            </a:r>
            <a:endParaRPr lang="ko-KR" sz="2300" b="0" i="0" u="none" strike="noStrike" dirty="0">
              <a:solidFill>
                <a:srgbClr val="486EF3"/>
              </a:solidFill>
              <a:ea typeface="Happiness Sans Title"/>
            </a:endParaRPr>
          </a:p>
        </p:txBody>
      </p:sp>
      <p:pic>
        <p:nvPicPr>
          <p:cNvPr id="25" name="Picture 2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728700" y="4864100"/>
            <a:ext cx="3213100" cy="4102100"/>
          </a:xfrm>
          <a:prstGeom prst="rect">
            <a:avLst/>
          </a:prstGeom>
        </p:spPr>
      </p:pic>
      <p:sp>
        <p:nvSpPr>
          <p:cNvPr id="26" name="TextBox 26"/>
          <p:cNvSpPr txBox="1"/>
          <p:nvPr/>
        </p:nvSpPr>
        <p:spPr>
          <a:xfrm>
            <a:off x="14109700" y="6273800"/>
            <a:ext cx="2362200" cy="2425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just">
              <a:lnSpc>
                <a:spcPct val="116199"/>
              </a:lnSpc>
              <a:buClr>
                <a:srgbClr val="242424"/>
              </a:buClr>
              <a:buFont typeface="Arial"/>
              <a:buChar char="●"/>
            </a:pPr>
            <a:r>
              <a:rPr lang="ko-KR" altLang="en-US" dirty="0">
                <a:solidFill>
                  <a:srgbClr val="242424">
                    <a:alpha val="85098"/>
                  </a:srgbClr>
                </a:solidFill>
                <a:ea typeface="Happiness Sans Regular"/>
              </a:rPr>
              <a:t>불균형 처리를 위해 가중치 차등부여 </a:t>
            </a:r>
            <a:endParaRPr lang="en-US" altLang="ko-KR" dirty="0">
              <a:solidFill>
                <a:srgbClr val="242424">
                  <a:alpha val="85098"/>
                </a:srgbClr>
              </a:solidFill>
              <a:ea typeface="Happiness Sans Regular"/>
            </a:endParaRPr>
          </a:p>
          <a:p>
            <a:pPr marL="342900" lvl="0" indent="-342900" algn="just">
              <a:lnSpc>
                <a:spcPct val="116199"/>
              </a:lnSpc>
              <a:buClr>
                <a:srgbClr val="242424"/>
              </a:buClr>
              <a:buFont typeface="Arial"/>
              <a:buChar char="●"/>
            </a:pPr>
            <a:r>
              <a:rPr lang="ko-KR" altLang="en-US" b="0" i="0" u="none" strike="noStrike" dirty="0">
                <a:solidFill>
                  <a:srgbClr val="242424">
                    <a:alpha val="85098"/>
                  </a:srgbClr>
                </a:solidFill>
                <a:ea typeface="Happiness Sans Regular"/>
              </a:rPr>
              <a:t>최고 성능 파라미터  로 모델 학습</a:t>
            </a:r>
          </a:p>
          <a:p>
            <a:pPr marL="342900" lvl="0" indent="-342900" algn="just">
              <a:lnSpc>
                <a:spcPct val="116199"/>
              </a:lnSpc>
              <a:buClr>
                <a:srgbClr val="242424"/>
              </a:buClr>
              <a:buFont typeface="Arial"/>
              <a:buChar char="●"/>
            </a:pPr>
            <a:r>
              <a:rPr lang="en-US" altLang="ko-KR" b="0" i="0" u="none" strike="noStrike" dirty="0">
                <a:solidFill>
                  <a:srgbClr val="242424">
                    <a:alpha val="85098"/>
                  </a:srgbClr>
                </a:solidFill>
                <a:ea typeface="Happiness Sans Regular"/>
              </a:rPr>
              <a:t>K-fold </a:t>
            </a:r>
            <a:r>
              <a:rPr lang="ko-KR" altLang="en-US" b="0" i="0" u="none" strike="noStrike" dirty="0">
                <a:solidFill>
                  <a:srgbClr val="242424">
                    <a:alpha val="85098"/>
                  </a:srgbClr>
                </a:solidFill>
                <a:ea typeface="Happiness Sans Regular"/>
              </a:rPr>
              <a:t>교차검증</a:t>
            </a:r>
          </a:p>
          <a:p>
            <a:pPr marL="342900" lvl="0" indent="-342900" algn="just">
              <a:lnSpc>
                <a:spcPct val="116199"/>
              </a:lnSpc>
              <a:buClr>
                <a:srgbClr val="242424"/>
              </a:buClr>
              <a:buFont typeface="Arial"/>
              <a:buChar char="●"/>
            </a:pPr>
            <a:endParaRPr lang="ko-KR" sz="1600" b="0" i="0" u="none" strike="noStrike" dirty="0">
              <a:solidFill>
                <a:srgbClr val="242424">
                  <a:alpha val="85098"/>
                </a:srgbClr>
              </a:solidFill>
              <a:ea typeface="Happiness Sans Regular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14236700" y="5130800"/>
            <a:ext cx="3340100" cy="1104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300" b="0" i="0" u="none" strike="noStrike" spc="-100">
                <a:solidFill>
                  <a:srgbClr val="486EF3"/>
                </a:solidFill>
                <a:latin typeface="Happiness Sans Title"/>
              </a:rPr>
              <a:t>04.</a:t>
            </a:r>
            <a:r>
              <a:rPr lang="en-US" sz="2300" b="0" i="0" u="none" strike="noStrike" spc="-100">
                <a:solidFill>
                  <a:srgbClr val="486EF3"/>
                </a:solidFill>
                <a:latin typeface="Happiness Sans Regular"/>
              </a:rPr>
              <a:t> </a:t>
            </a:r>
          </a:p>
          <a:p>
            <a:pPr lvl="0" algn="l">
              <a:lnSpc>
                <a:spcPct val="99600"/>
              </a:lnSpc>
            </a:pPr>
            <a:r>
              <a:rPr lang="ko-KR" sz="2300" b="0" i="0" u="none" strike="noStrike">
                <a:solidFill>
                  <a:srgbClr val="486EF3"/>
                </a:solidFill>
                <a:ea typeface="Happiness Sans Title"/>
              </a:rPr>
              <a:t>불균형</a:t>
            </a:r>
            <a:r>
              <a:rPr lang="en-US" sz="2300" b="0" i="0" u="none" strike="noStrike">
                <a:solidFill>
                  <a:srgbClr val="486EF3"/>
                </a:solidFill>
                <a:latin typeface="Happiness Sans Title"/>
              </a:rPr>
              <a:t> </a:t>
            </a:r>
            <a:r>
              <a:rPr lang="ko-KR" sz="2300" b="0" i="0" u="none" strike="noStrike">
                <a:solidFill>
                  <a:srgbClr val="486EF3"/>
                </a:solidFill>
                <a:ea typeface="Happiness Sans Title"/>
              </a:rPr>
              <a:t>처리</a:t>
            </a:r>
            <a:r>
              <a:rPr lang="en-US" sz="2300" b="0" i="0" u="none" strike="noStrike">
                <a:solidFill>
                  <a:srgbClr val="486EF3"/>
                </a:solidFill>
                <a:latin typeface="Happiness Sans Title"/>
              </a:rPr>
              <a:t> </a:t>
            </a:r>
            <a:r>
              <a:rPr lang="ko-KR" sz="2300" b="0" i="0" u="none" strike="noStrike">
                <a:solidFill>
                  <a:srgbClr val="486EF3"/>
                </a:solidFill>
                <a:ea typeface="Happiness Sans Title"/>
              </a:rPr>
              <a:t>및</a:t>
            </a:r>
            <a:r>
              <a:rPr lang="en-US" sz="2300" b="0" i="0" u="none" strike="noStrike">
                <a:solidFill>
                  <a:srgbClr val="486EF3"/>
                </a:solidFill>
                <a:latin typeface="Happiness Sans Title"/>
              </a:rPr>
              <a:t> </a:t>
            </a:r>
          </a:p>
          <a:p>
            <a:pPr lvl="0" algn="l">
              <a:lnSpc>
                <a:spcPct val="99600"/>
              </a:lnSpc>
            </a:pPr>
            <a:r>
              <a:rPr lang="ko-KR" sz="2300" b="0" i="0" u="none" strike="noStrike">
                <a:solidFill>
                  <a:srgbClr val="486EF3"/>
                </a:solidFill>
                <a:ea typeface="Happiness Sans Title"/>
              </a:rPr>
              <a:t>교차</a:t>
            </a:r>
            <a:r>
              <a:rPr lang="en-US" sz="2300" b="0" i="0" u="none" strike="noStrike">
                <a:solidFill>
                  <a:srgbClr val="486EF3"/>
                </a:solidFill>
                <a:latin typeface="Happiness Sans Title"/>
              </a:rPr>
              <a:t> </a:t>
            </a:r>
            <a:r>
              <a:rPr lang="ko-KR" sz="2300" b="0" i="0" u="none" strike="noStrike">
                <a:solidFill>
                  <a:srgbClr val="486EF3"/>
                </a:solidFill>
                <a:ea typeface="Happiness Sans Title"/>
              </a:rPr>
              <a:t>검증</a:t>
            </a:r>
          </a:p>
        </p:txBody>
      </p:sp>
      <p:pic>
        <p:nvPicPr>
          <p:cNvPr id="28" name="Picture 19">
            <a:extLst>
              <a:ext uri="{FF2B5EF4-FFF2-40B4-BE49-F238E27FC236}">
                <a16:creationId xmlns:a16="http://schemas.microsoft.com/office/drawing/2014/main" id="{18774C35-F62C-F1BE-CDB1-530BE6B0630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33500" y="4864100"/>
            <a:ext cx="3213100" cy="4102100"/>
          </a:xfrm>
          <a:prstGeom prst="rect">
            <a:avLst/>
          </a:prstGeom>
        </p:spPr>
      </p:pic>
      <p:sp>
        <p:nvSpPr>
          <p:cNvPr id="29" name="TextBox 20">
            <a:extLst>
              <a:ext uri="{FF2B5EF4-FFF2-40B4-BE49-F238E27FC236}">
                <a16:creationId xmlns:a16="http://schemas.microsoft.com/office/drawing/2014/main" id="{5EF5BAAD-48C2-7BEF-381B-50F70FB3C621}"/>
              </a:ext>
            </a:extLst>
          </p:cNvPr>
          <p:cNvSpPr txBox="1"/>
          <p:nvPr/>
        </p:nvSpPr>
        <p:spPr>
          <a:xfrm>
            <a:off x="1758950" y="6057900"/>
            <a:ext cx="2584450" cy="431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just">
              <a:lnSpc>
                <a:spcPct val="116199"/>
              </a:lnSpc>
              <a:buClr>
                <a:srgbClr val="242424"/>
              </a:buClr>
              <a:buFont typeface="Arial"/>
              <a:buChar char="●"/>
            </a:pPr>
            <a:r>
              <a:rPr lang="ko-KR" altLang="en-US" sz="1600" dirty="0" err="1">
                <a:solidFill>
                  <a:srgbClr val="242424">
                    <a:alpha val="85098"/>
                  </a:srgbClr>
                </a:solidFill>
                <a:ea typeface="Happiness Sans Regular"/>
              </a:rPr>
              <a:t>모든값이</a:t>
            </a:r>
            <a:r>
              <a:rPr lang="ko-KR" altLang="en-US" sz="1600" dirty="0">
                <a:solidFill>
                  <a:srgbClr val="242424">
                    <a:alpha val="85098"/>
                  </a:srgbClr>
                </a:solidFill>
                <a:ea typeface="Happiness Sans Regular"/>
              </a:rPr>
              <a:t> </a:t>
            </a:r>
            <a:r>
              <a:rPr lang="ko-KR" altLang="en-US" sz="1600" dirty="0" err="1">
                <a:solidFill>
                  <a:srgbClr val="242424">
                    <a:alpha val="85098"/>
                  </a:srgbClr>
                </a:solidFill>
                <a:ea typeface="Happiness Sans Regular"/>
              </a:rPr>
              <a:t>결측치인</a:t>
            </a:r>
            <a:r>
              <a:rPr lang="ko-KR" altLang="en-US" sz="1600" dirty="0">
                <a:solidFill>
                  <a:srgbClr val="242424">
                    <a:alpha val="85098"/>
                  </a:srgbClr>
                </a:solidFill>
                <a:ea typeface="Happiness Sans Regular"/>
              </a:rPr>
              <a:t> 경우 </a:t>
            </a:r>
            <a:r>
              <a:rPr lang="en-US" altLang="ko-KR" sz="1600" dirty="0">
                <a:solidFill>
                  <a:srgbClr val="242424">
                    <a:alpha val="85098"/>
                  </a:srgbClr>
                </a:solidFill>
                <a:ea typeface="Happiness Sans Regular"/>
              </a:rPr>
              <a:t>/unique</a:t>
            </a:r>
            <a:r>
              <a:rPr lang="ko-KR" altLang="en-US" sz="1600" dirty="0">
                <a:solidFill>
                  <a:srgbClr val="242424">
                    <a:alpha val="85098"/>
                  </a:srgbClr>
                </a:solidFill>
                <a:ea typeface="Happiness Sans Regular"/>
              </a:rPr>
              <a:t>가</a:t>
            </a:r>
            <a:r>
              <a:rPr lang="en-US" altLang="ko-KR" sz="1600" dirty="0">
                <a:solidFill>
                  <a:srgbClr val="242424">
                    <a:alpha val="85098"/>
                  </a:srgbClr>
                </a:solidFill>
                <a:ea typeface="Happiness Sans Regular"/>
              </a:rPr>
              <a:t> 1</a:t>
            </a:r>
            <a:r>
              <a:rPr lang="ko-KR" altLang="en-US" sz="1600" dirty="0">
                <a:solidFill>
                  <a:srgbClr val="242424">
                    <a:alpha val="85098"/>
                  </a:srgbClr>
                </a:solidFill>
                <a:ea typeface="Happiness Sans Regular"/>
              </a:rPr>
              <a:t>인 경우 제거</a:t>
            </a:r>
          </a:p>
          <a:p>
            <a:pPr marL="342900" lvl="0" indent="-342900" algn="just">
              <a:lnSpc>
                <a:spcPct val="116199"/>
              </a:lnSpc>
              <a:buClr>
                <a:srgbClr val="242424"/>
              </a:buClr>
              <a:buFont typeface="Arial"/>
              <a:buChar char="●"/>
            </a:pPr>
            <a:r>
              <a:rPr lang="ko-KR" altLang="en-US" sz="1600" dirty="0">
                <a:solidFill>
                  <a:srgbClr val="242424">
                    <a:alpha val="85098"/>
                  </a:srgbClr>
                </a:solidFill>
                <a:ea typeface="Happiness Sans Regular"/>
              </a:rPr>
              <a:t>열의 값이 완전히 같은 값을 가지는 열들을 대표 열 하나만 남기고 제거</a:t>
            </a:r>
            <a:endParaRPr lang="en-US" altLang="ko-KR" sz="1600" dirty="0">
              <a:solidFill>
                <a:srgbClr val="242424">
                  <a:alpha val="85098"/>
                </a:srgbClr>
              </a:solidFill>
              <a:ea typeface="Happiness Sans Regular"/>
            </a:endParaRPr>
          </a:p>
          <a:p>
            <a:pPr marL="342900" lvl="0" indent="-342900" algn="just">
              <a:lnSpc>
                <a:spcPct val="116199"/>
              </a:lnSpc>
              <a:buClr>
                <a:srgbClr val="242424"/>
              </a:buClr>
              <a:buFont typeface="Arial"/>
              <a:buChar char="●"/>
            </a:pPr>
            <a:r>
              <a:rPr lang="ko-KR" altLang="en-US" sz="1600" dirty="0">
                <a:solidFill>
                  <a:srgbClr val="242424">
                    <a:alpha val="85098"/>
                  </a:srgbClr>
                </a:solidFill>
                <a:ea typeface="Happiness Sans Regular"/>
              </a:rPr>
              <a:t>수기 데이터를 활용하기 위해 </a:t>
            </a:r>
            <a:r>
              <a:rPr lang="en-US" altLang="ko-KR" sz="1600" dirty="0">
                <a:solidFill>
                  <a:srgbClr val="242424">
                    <a:alpha val="85098"/>
                  </a:srgbClr>
                </a:solidFill>
                <a:ea typeface="Happiness Sans Regular"/>
              </a:rPr>
              <a:t>Date </a:t>
            </a:r>
            <a:r>
              <a:rPr lang="ko-KR" altLang="en-US" sz="1600" dirty="0">
                <a:solidFill>
                  <a:srgbClr val="242424">
                    <a:alpha val="85098"/>
                  </a:srgbClr>
                </a:solidFill>
                <a:ea typeface="Happiness Sans Regular"/>
              </a:rPr>
              <a:t>컬럼에서 월</a:t>
            </a:r>
            <a:r>
              <a:rPr lang="en-US" altLang="ko-KR" sz="1600" dirty="0">
                <a:solidFill>
                  <a:srgbClr val="242424">
                    <a:alpha val="85098"/>
                  </a:srgbClr>
                </a:solidFill>
                <a:ea typeface="Happiness Sans Regular"/>
              </a:rPr>
              <a:t>/</a:t>
            </a:r>
            <a:r>
              <a:rPr lang="ko-KR" altLang="en-US" sz="1600" dirty="0">
                <a:solidFill>
                  <a:srgbClr val="242424">
                    <a:alpha val="85098"/>
                  </a:srgbClr>
                </a:solidFill>
                <a:ea typeface="Happiness Sans Regular"/>
              </a:rPr>
              <a:t>일</a:t>
            </a:r>
            <a:r>
              <a:rPr lang="en-US" altLang="ko-KR" sz="1600" dirty="0">
                <a:solidFill>
                  <a:srgbClr val="242424">
                    <a:alpha val="85098"/>
                  </a:srgbClr>
                </a:solidFill>
                <a:ea typeface="Happiness Sans Regular"/>
              </a:rPr>
              <a:t>/</a:t>
            </a:r>
            <a:r>
              <a:rPr lang="ko-KR" altLang="en-US" sz="1600" dirty="0">
                <a:solidFill>
                  <a:srgbClr val="242424">
                    <a:alpha val="85098"/>
                  </a:srgbClr>
                </a:solidFill>
                <a:ea typeface="Happiness Sans Regular"/>
              </a:rPr>
              <a:t>시간 추출</a:t>
            </a:r>
            <a:endParaRPr lang="en-US" altLang="ko-KR" sz="1600" dirty="0">
              <a:solidFill>
                <a:srgbClr val="242424">
                  <a:alpha val="85098"/>
                </a:srgbClr>
              </a:solidFill>
              <a:ea typeface="Happiness Sans Regular"/>
            </a:endParaRPr>
          </a:p>
          <a:p>
            <a:pPr marL="342900" lvl="0" indent="-342900" algn="just">
              <a:lnSpc>
                <a:spcPct val="116199"/>
              </a:lnSpc>
              <a:buClr>
                <a:srgbClr val="242424"/>
              </a:buClr>
              <a:buFont typeface="Arial"/>
              <a:buChar char="●"/>
            </a:pPr>
            <a:r>
              <a:rPr lang="ko-KR" altLang="en-US" sz="1600" dirty="0">
                <a:solidFill>
                  <a:srgbClr val="242424">
                    <a:alpha val="85098"/>
                  </a:srgbClr>
                </a:solidFill>
                <a:ea typeface="Happiness Sans Regular"/>
              </a:rPr>
              <a:t>수기 데이터로 주어진 시간 외의 </a:t>
            </a:r>
            <a:r>
              <a:rPr lang="en-US" altLang="ko-KR" sz="1600" dirty="0">
                <a:solidFill>
                  <a:srgbClr val="242424">
                    <a:alpha val="85098"/>
                  </a:srgbClr>
                </a:solidFill>
                <a:ea typeface="Happiness Sans Regular"/>
              </a:rPr>
              <a:t>hour </a:t>
            </a:r>
            <a:r>
              <a:rPr lang="ko-KR" altLang="en-US" sz="1600" dirty="0">
                <a:solidFill>
                  <a:srgbClr val="242424">
                    <a:alpha val="85098"/>
                  </a:srgbClr>
                </a:solidFill>
                <a:ea typeface="Happiness Sans Regular"/>
              </a:rPr>
              <a:t>값을 갖는 컬럼 분리</a:t>
            </a:r>
            <a:endParaRPr lang="en-US" altLang="ko-KR" sz="1600" dirty="0">
              <a:solidFill>
                <a:srgbClr val="242424">
                  <a:alpha val="85098"/>
                </a:srgbClr>
              </a:solidFill>
              <a:ea typeface="Happiness Sans Regular"/>
            </a:endParaRPr>
          </a:p>
          <a:p>
            <a:pPr marL="342900" lvl="0" indent="-342900" algn="just">
              <a:lnSpc>
                <a:spcPct val="116199"/>
              </a:lnSpc>
              <a:buClr>
                <a:srgbClr val="242424"/>
              </a:buClr>
              <a:buFont typeface="Arial"/>
              <a:buChar char="●"/>
            </a:pPr>
            <a:endParaRPr lang="en-US" altLang="ko-KR" sz="1600" dirty="0">
              <a:solidFill>
                <a:srgbClr val="242424">
                  <a:alpha val="85098"/>
                </a:srgbClr>
              </a:solidFill>
              <a:ea typeface="Happiness Sans Regular"/>
            </a:endParaRPr>
          </a:p>
          <a:p>
            <a:pPr marL="342900" lvl="0" indent="-342900" algn="just">
              <a:lnSpc>
                <a:spcPct val="116199"/>
              </a:lnSpc>
              <a:buClr>
                <a:srgbClr val="242424"/>
              </a:buClr>
              <a:buFont typeface="Arial"/>
              <a:buChar char="●"/>
            </a:pPr>
            <a:endParaRPr lang="ko-KR" altLang="en-US" sz="1600" dirty="0">
              <a:solidFill>
                <a:srgbClr val="242424">
                  <a:alpha val="85098"/>
                </a:srgbClr>
              </a:solidFill>
              <a:ea typeface="Happiness Sans Regular"/>
            </a:endParaRPr>
          </a:p>
        </p:txBody>
      </p:sp>
      <p:sp>
        <p:nvSpPr>
          <p:cNvPr id="30" name="TextBox 21">
            <a:extLst>
              <a:ext uri="{FF2B5EF4-FFF2-40B4-BE49-F238E27FC236}">
                <a16:creationId xmlns:a16="http://schemas.microsoft.com/office/drawing/2014/main" id="{751C45B8-15B0-5B2B-DD9E-8644B1226C4C}"/>
              </a:ext>
            </a:extLst>
          </p:cNvPr>
          <p:cNvSpPr txBox="1"/>
          <p:nvPr/>
        </p:nvSpPr>
        <p:spPr>
          <a:xfrm>
            <a:off x="1797050" y="4929444"/>
            <a:ext cx="2286000" cy="1104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300" b="0" i="0" u="none" strike="noStrike" spc="-100" dirty="0">
                <a:solidFill>
                  <a:srgbClr val="486EF3"/>
                </a:solidFill>
                <a:latin typeface="Happiness Sans Title"/>
              </a:rPr>
              <a:t>01.</a:t>
            </a:r>
            <a:r>
              <a:rPr lang="en-US" sz="2300" b="0" i="0" u="none" strike="noStrike" spc="-100" dirty="0">
                <a:solidFill>
                  <a:srgbClr val="486EF3"/>
                </a:solidFill>
                <a:latin typeface="Happiness Sans Regular"/>
              </a:rPr>
              <a:t> </a:t>
            </a:r>
          </a:p>
          <a:p>
            <a:pPr lvl="0" algn="l">
              <a:lnSpc>
                <a:spcPct val="99600"/>
              </a:lnSpc>
            </a:pPr>
            <a:r>
              <a:rPr lang="ko-KR" altLang="en-US" sz="2300" b="0" i="0" u="none" strike="noStrike" dirty="0">
                <a:solidFill>
                  <a:srgbClr val="486EF3"/>
                </a:solidFill>
                <a:ea typeface="Happiness Sans Title"/>
              </a:rPr>
              <a:t>사전 프로세싱</a:t>
            </a:r>
            <a:endParaRPr lang="ko-KR" sz="2300" b="0" i="0" u="none" strike="noStrike" dirty="0">
              <a:solidFill>
                <a:srgbClr val="486EF3"/>
              </a:solidFill>
              <a:ea typeface="Happiness Sans Title"/>
            </a:endParaRPr>
          </a:p>
        </p:txBody>
      </p:sp>
    </p:spTree>
    <p:extLst>
      <p:ext uri="{BB962C8B-B14F-4D97-AF65-F5344CB8AC3E}">
        <p14:creationId xmlns:p14="http://schemas.microsoft.com/office/powerpoint/2010/main" val="22265815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10198100"/>
            <a:ext cx="18338800" cy="101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0"/>
            <a:ext cx="18338800" cy="1016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787400" y="711200"/>
            <a:ext cx="46736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800" b="1" i="0" u="none" strike="noStrike">
                <a:solidFill>
                  <a:srgbClr val="486EF3"/>
                </a:solidFill>
                <a:latin typeface="Happiness Sans Title"/>
              </a:rPr>
              <a:t>02. DATA PROCESSING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6217900" y="800100"/>
            <a:ext cx="13081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200" b="0" i="0" u="none" strike="noStrike" spc="100">
                <a:solidFill>
                  <a:srgbClr val="242424"/>
                </a:solidFill>
                <a:latin typeface="Happiness Sans Regular"/>
              </a:rPr>
              <a:t>Team AI mens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11200" y="1079500"/>
            <a:ext cx="68072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7200" b="0" i="0" u="none" strike="noStrike" spc="-200">
                <a:solidFill>
                  <a:srgbClr val="242424"/>
                </a:solidFill>
                <a:ea typeface="Happiness Sans Title"/>
              </a:rPr>
              <a:t>데이터</a:t>
            </a:r>
            <a:r>
              <a:rPr lang="en-US" sz="7200" b="0" i="0" u="none" strike="noStrike" spc="-200">
                <a:solidFill>
                  <a:srgbClr val="242424"/>
                </a:solidFill>
                <a:latin typeface="Happiness Sans Title"/>
              </a:rPr>
              <a:t> </a:t>
            </a:r>
            <a:r>
              <a:rPr lang="ko-KR" sz="7200" b="0" i="0" u="none" strike="noStrike" spc="-200">
                <a:solidFill>
                  <a:srgbClr val="242424"/>
                </a:solidFill>
                <a:ea typeface="Happiness Sans Title"/>
              </a:rPr>
              <a:t>프로세싱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3009900"/>
            <a:ext cx="16764000" cy="65151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3500" y="4419600"/>
            <a:ext cx="15621000" cy="127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3500000">
            <a:off x="16725900" y="3822700"/>
            <a:ext cx="254000" cy="38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8100000">
            <a:off x="16573500" y="3822700"/>
            <a:ext cx="254000" cy="381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4826000" y="6642100"/>
            <a:ext cx="355600" cy="3048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8966200" y="6642100"/>
            <a:ext cx="355600" cy="3048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3106400" y="6642100"/>
            <a:ext cx="355600" cy="3048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2146300" y="3505200"/>
            <a:ext cx="82169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3500" b="1" i="0" u="none" strike="noStrike" spc="-100">
                <a:solidFill>
                  <a:srgbClr val="242424"/>
                </a:solidFill>
                <a:ea typeface="Happiness Sans Bold"/>
              </a:rPr>
              <a:t>처리</a:t>
            </a:r>
            <a:r>
              <a:rPr lang="en-US" sz="3500" b="1" i="0" u="none" strike="noStrike" spc="-100">
                <a:solidFill>
                  <a:srgbClr val="242424"/>
                </a:solidFill>
                <a:latin typeface="Happiness Sans Bold"/>
              </a:rPr>
              <a:t> </a:t>
            </a:r>
            <a:r>
              <a:rPr lang="ko-KR" sz="3500" b="1" i="0" u="none" strike="noStrike" spc="-100">
                <a:solidFill>
                  <a:srgbClr val="242424"/>
                </a:solidFill>
                <a:ea typeface="Happiness Sans Bold"/>
              </a:rPr>
              <a:t>과정</a:t>
            </a: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33500" y="4864100"/>
            <a:ext cx="3213100" cy="41021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1701800" y="6045200"/>
            <a:ext cx="2362200" cy="284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just">
              <a:lnSpc>
                <a:spcPct val="116199"/>
              </a:lnSpc>
              <a:buClr>
                <a:srgbClr val="FFFFFF"/>
              </a:buClr>
              <a:buFont typeface="Arial"/>
              <a:buChar char="●"/>
            </a:pPr>
            <a:r>
              <a:rPr lang="ko-KR" sz="1600" b="0" i="0" u="none" strike="noStrike" dirty="0">
                <a:solidFill>
                  <a:srgbClr val="FFFFFF">
                    <a:alpha val="85098"/>
                  </a:srgbClr>
                </a:solidFill>
                <a:ea typeface="Happiness Sans Regular"/>
              </a:rPr>
              <a:t>절반</a:t>
            </a:r>
            <a:r>
              <a:rPr lang="en-US" sz="1600" b="0" i="0" u="none" strike="noStrike" dirty="0">
                <a:solidFill>
                  <a:srgbClr val="FFFFFF">
                    <a:alpha val="85098"/>
                  </a:srgbClr>
                </a:solidFill>
                <a:latin typeface="Happiness Sans Regular"/>
              </a:rPr>
              <a:t> </a:t>
            </a:r>
            <a:r>
              <a:rPr lang="ko-KR" sz="1600" b="0" i="0" u="none" strike="noStrike" dirty="0">
                <a:solidFill>
                  <a:srgbClr val="FFFFFF">
                    <a:alpha val="85098"/>
                  </a:srgbClr>
                </a:solidFill>
                <a:ea typeface="Happiness Sans Regular"/>
              </a:rPr>
              <a:t>이상이</a:t>
            </a:r>
            <a:r>
              <a:rPr lang="en-US" sz="1600" b="0" i="0" u="none" strike="noStrike" dirty="0">
                <a:solidFill>
                  <a:srgbClr val="FFFFFF">
                    <a:alpha val="85098"/>
                  </a:srgbClr>
                </a:solidFill>
                <a:latin typeface="Happiness Sans Regular"/>
              </a:rPr>
              <a:t> </a:t>
            </a:r>
            <a:r>
              <a:rPr lang="ko-KR" sz="1600" b="0" i="0" u="none" strike="noStrike" dirty="0" err="1">
                <a:solidFill>
                  <a:srgbClr val="FFFFFF">
                    <a:alpha val="85098"/>
                  </a:srgbClr>
                </a:solidFill>
                <a:ea typeface="Happiness Sans Regular"/>
              </a:rPr>
              <a:t>결측치인</a:t>
            </a:r>
            <a:r>
              <a:rPr lang="en-US" sz="1600" b="0" i="0" u="none" strike="noStrike" dirty="0">
                <a:solidFill>
                  <a:srgbClr val="FFFFFF">
                    <a:alpha val="85098"/>
                  </a:srgbClr>
                </a:solidFill>
                <a:latin typeface="Happiness Sans Regular"/>
              </a:rPr>
              <a:t> </a:t>
            </a:r>
            <a:r>
              <a:rPr lang="ko-KR" sz="1600" b="0" i="0" u="none" strike="noStrike" dirty="0">
                <a:solidFill>
                  <a:srgbClr val="FFFFFF">
                    <a:alpha val="85098"/>
                  </a:srgbClr>
                </a:solidFill>
                <a:ea typeface="Happiness Sans Regular"/>
              </a:rPr>
              <a:t>컬럼</a:t>
            </a:r>
            <a:r>
              <a:rPr lang="en-US" sz="1600" b="0" i="0" u="none" strike="noStrike" dirty="0">
                <a:solidFill>
                  <a:srgbClr val="FFFFFF">
                    <a:alpha val="85098"/>
                  </a:srgbClr>
                </a:solidFill>
                <a:latin typeface="Happiness Sans Regular"/>
              </a:rPr>
              <a:t> </a:t>
            </a:r>
            <a:r>
              <a:rPr lang="ko-KR" sz="1600" b="0" i="0" u="none" strike="noStrike" dirty="0">
                <a:solidFill>
                  <a:srgbClr val="FFFFFF">
                    <a:alpha val="85098"/>
                  </a:srgbClr>
                </a:solidFill>
                <a:ea typeface="Happiness Sans Regular"/>
              </a:rPr>
              <a:t>삭제</a:t>
            </a:r>
          </a:p>
          <a:p>
            <a:pPr marL="342900" lvl="0" indent="-342900" algn="just">
              <a:lnSpc>
                <a:spcPct val="116199"/>
              </a:lnSpc>
              <a:buClr>
                <a:srgbClr val="FFFFFF"/>
              </a:buClr>
              <a:buFont typeface="Arial"/>
              <a:buChar char="●"/>
            </a:pPr>
            <a:r>
              <a:rPr lang="ko-KR" sz="1600" b="0" i="0" u="none" strike="noStrike" dirty="0">
                <a:solidFill>
                  <a:srgbClr val="FFFFFF">
                    <a:alpha val="85098"/>
                  </a:srgbClr>
                </a:solidFill>
                <a:ea typeface="Happiness Sans Regular"/>
              </a:rPr>
              <a:t>열의</a:t>
            </a:r>
            <a:r>
              <a:rPr lang="en-US" sz="1600" b="0" i="0" u="none" strike="noStrike" dirty="0">
                <a:solidFill>
                  <a:srgbClr val="FFFFFF">
                    <a:alpha val="85098"/>
                  </a:srgbClr>
                </a:solidFill>
                <a:latin typeface="Happiness Sans Regular"/>
              </a:rPr>
              <a:t> </a:t>
            </a:r>
            <a:r>
              <a:rPr lang="ko-KR" sz="1600" b="0" i="0" u="none" strike="noStrike" dirty="0">
                <a:solidFill>
                  <a:srgbClr val="FFFFFF">
                    <a:alpha val="85098"/>
                  </a:srgbClr>
                </a:solidFill>
                <a:ea typeface="Happiness Sans Regular"/>
              </a:rPr>
              <a:t>값이</a:t>
            </a:r>
            <a:r>
              <a:rPr lang="en-US" sz="1600" b="0" i="0" u="none" strike="noStrike" dirty="0">
                <a:solidFill>
                  <a:srgbClr val="FFFFFF">
                    <a:alpha val="85098"/>
                  </a:srgbClr>
                </a:solidFill>
                <a:latin typeface="Happiness Sans Regular"/>
              </a:rPr>
              <a:t> </a:t>
            </a:r>
            <a:r>
              <a:rPr lang="ko-KR" sz="1600" b="0" i="0" u="none" strike="noStrike" dirty="0">
                <a:solidFill>
                  <a:srgbClr val="FFFFFF">
                    <a:alpha val="85098"/>
                  </a:srgbClr>
                </a:solidFill>
                <a:ea typeface="Happiness Sans Regular"/>
              </a:rPr>
              <a:t>완전히</a:t>
            </a:r>
            <a:r>
              <a:rPr lang="en-US" sz="1600" b="0" i="0" u="none" strike="noStrike" dirty="0">
                <a:solidFill>
                  <a:srgbClr val="FFFFFF">
                    <a:alpha val="85098"/>
                  </a:srgbClr>
                </a:solidFill>
                <a:latin typeface="Happiness Sans Regular"/>
              </a:rPr>
              <a:t> </a:t>
            </a:r>
            <a:r>
              <a:rPr lang="ko-KR" sz="1600" b="0" i="0" u="none" strike="noStrike" dirty="0">
                <a:solidFill>
                  <a:srgbClr val="FFFFFF">
                    <a:alpha val="85098"/>
                  </a:srgbClr>
                </a:solidFill>
                <a:ea typeface="Happiness Sans Regular"/>
              </a:rPr>
              <a:t>같은</a:t>
            </a:r>
            <a:r>
              <a:rPr lang="en-US" sz="1600" b="0" i="0" u="none" strike="noStrike" dirty="0">
                <a:solidFill>
                  <a:srgbClr val="FFFFFF">
                    <a:alpha val="85098"/>
                  </a:srgbClr>
                </a:solidFill>
                <a:latin typeface="Happiness Sans Regular"/>
              </a:rPr>
              <a:t> </a:t>
            </a:r>
            <a:r>
              <a:rPr lang="ko-KR" sz="1600" b="0" i="0" u="none" strike="noStrike" dirty="0">
                <a:solidFill>
                  <a:srgbClr val="FFFFFF">
                    <a:alpha val="85098"/>
                  </a:srgbClr>
                </a:solidFill>
                <a:ea typeface="Happiness Sans Regular"/>
              </a:rPr>
              <a:t>값을</a:t>
            </a:r>
            <a:r>
              <a:rPr lang="en-US" sz="1600" b="0" i="0" u="none" strike="noStrike" dirty="0">
                <a:solidFill>
                  <a:srgbClr val="FFFFFF">
                    <a:alpha val="85098"/>
                  </a:srgbClr>
                </a:solidFill>
                <a:latin typeface="Happiness Sans Regular"/>
              </a:rPr>
              <a:t> </a:t>
            </a:r>
            <a:r>
              <a:rPr lang="ko-KR" sz="1600" b="0" i="0" u="none" strike="noStrike" dirty="0">
                <a:solidFill>
                  <a:srgbClr val="FFFFFF">
                    <a:alpha val="85098"/>
                  </a:srgbClr>
                </a:solidFill>
                <a:ea typeface="Happiness Sans Regular"/>
              </a:rPr>
              <a:t>가지는</a:t>
            </a:r>
            <a:r>
              <a:rPr lang="en-US" sz="1600" b="0" i="0" u="none" strike="noStrike" dirty="0">
                <a:solidFill>
                  <a:srgbClr val="FFFFFF">
                    <a:alpha val="85098"/>
                  </a:srgbClr>
                </a:solidFill>
                <a:latin typeface="Happiness Sans Regular"/>
              </a:rPr>
              <a:t> </a:t>
            </a:r>
            <a:r>
              <a:rPr lang="ko-KR" sz="1600" b="0" i="0" u="none" strike="noStrike" dirty="0">
                <a:solidFill>
                  <a:srgbClr val="FFFFFF">
                    <a:alpha val="85098"/>
                  </a:srgbClr>
                </a:solidFill>
                <a:ea typeface="Happiness Sans Regular"/>
              </a:rPr>
              <a:t>열들을</a:t>
            </a:r>
            <a:r>
              <a:rPr lang="en-US" sz="1600" b="0" i="0" u="none" strike="noStrike" dirty="0">
                <a:solidFill>
                  <a:srgbClr val="FFFFFF">
                    <a:alpha val="85098"/>
                  </a:srgbClr>
                </a:solidFill>
                <a:latin typeface="Happiness Sans Regular"/>
              </a:rPr>
              <a:t> </a:t>
            </a:r>
            <a:r>
              <a:rPr lang="ko-KR" sz="1600" b="0" i="0" u="none" strike="noStrike" dirty="0">
                <a:solidFill>
                  <a:srgbClr val="FFFFFF">
                    <a:alpha val="85098"/>
                  </a:srgbClr>
                </a:solidFill>
                <a:ea typeface="Happiness Sans Regular"/>
              </a:rPr>
              <a:t>대표</a:t>
            </a:r>
            <a:r>
              <a:rPr lang="en-US" sz="1600" b="0" i="0" u="none" strike="noStrike" dirty="0">
                <a:solidFill>
                  <a:srgbClr val="FFFFFF">
                    <a:alpha val="85098"/>
                  </a:srgbClr>
                </a:solidFill>
                <a:latin typeface="Happiness Sans Regular"/>
              </a:rPr>
              <a:t> </a:t>
            </a:r>
            <a:r>
              <a:rPr lang="ko-KR" sz="1600" b="0" i="0" u="none" strike="noStrike" dirty="0">
                <a:solidFill>
                  <a:srgbClr val="FFFFFF">
                    <a:alpha val="85098"/>
                  </a:srgbClr>
                </a:solidFill>
                <a:ea typeface="Happiness Sans Regular"/>
              </a:rPr>
              <a:t>열</a:t>
            </a:r>
            <a:r>
              <a:rPr lang="en-US" sz="1600" b="0" i="0" u="none" strike="noStrike" dirty="0">
                <a:solidFill>
                  <a:srgbClr val="FFFFFF">
                    <a:alpha val="85098"/>
                  </a:srgbClr>
                </a:solidFill>
                <a:latin typeface="Happiness Sans Regular"/>
              </a:rPr>
              <a:t> </a:t>
            </a:r>
            <a:r>
              <a:rPr lang="ko-KR" sz="1600" b="0" i="0" u="none" strike="noStrike" dirty="0">
                <a:solidFill>
                  <a:srgbClr val="FFFFFF">
                    <a:alpha val="85098"/>
                  </a:srgbClr>
                </a:solidFill>
                <a:ea typeface="Happiness Sans Regular"/>
              </a:rPr>
              <a:t>하나만</a:t>
            </a:r>
            <a:r>
              <a:rPr lang="en-US" sz="1600" b="0" i="0" u="none" strike="noStrike" dirty="0">
                <a:solidFill>
                  <a:srgbClr val="FFFFFF">
                    <a:alpha val="85098"/>
                  </a:srgbClr>
                </a:solidFill>
                <a:latin typeface="Happiness Sans Regular"/>
              </a:rPr>
              <a:t> </a:t>
            </a:r>
            <a:r>
              <a:rPr lang="ko-KR" sz="1600" b="0" i="0" u="none" strike="noStrike" dirty="0">
                <a:solidFill>
                  <a:srgbClr val="FFFFFF">
                    <a:alpha val="85098"/>
                  </a:srgbClr>
                </a:solidFill>
                <a:ea typeface="Happiness Sans Regular"/>
              </a:rPr>
              <a:t>남기고</a:t>
            </a:r>
            <a:r>
              <a:rPr lang="en-US" sz="1600" b="0" i="0" u="none" strike="noStrike" dirty="0">
                <a:solidFill>
                  <a:srgbClr val="FFFFFF">
                    <a:alpha val="85098"/>
                  </a:srgbClr>
                </a:solidFill>
                <a:latin typeface="Happiness Sans Regular"/>
              </a:rPr>
              <a:t> </a:t>
            </a:r>
            <a:r>
              <a:rPr lang="ko-KR" sz="1600" b="0" i="0" u="none" strike="noStrike" dirty="0">
                <a:solidFill>
                  <a:srgbClr val="FFFFFF">
                    <a:alpha val="85098"/>
                  </a:srgbClr>
                </a:solidFill>
                <a:ea typeface="Happiness Sans Regular"/>
              </a:rPr>
              <a:t>제거</a:t>
            </a:r>
          </a:p>
          <a:p>
            <a:pPr marL="342900" lvl="0" indent="-342900" algn="just">
              <a:lnSpc>
                <a:spcPct val="116199"/>
              </a:lnSpc>
              <a:buClr>
                <a:srgbClr val="FFFFFF"/>
              </a:buClr>
              <a:buFont typeface="Arial"/>
              <a:buChar char="●"/>
            </a:pPr>
            <a:r>
              <a:rPr lang="ko-KR" sz="1600" b="0" i="0" u="none" strike="noStrike" dirty="0" err="1">
                <a:solidFill>
                  <a:srgbClr val="FFFFFF">
                    <a:alpha val="85098"/>
                  </a:srgbClr>
                </a:solidFill>
                <a:ea typeface="Happiness Sans Regular"/>
              </a:rPr>
              <a:t>결측값을</a:t>
            </a:r>
            <a:r>
              <a:rPr lang="en-US" sz="1600" b="0" i="0" u="none" strike="noStrike" dirty="0">
                <a:solidFill>
                  <a:srgbClr val="FFFFFF">
                    <a:alpha val="85098"/>
                  </a:srgbClr>
                </a:solidFill>
                <a:latin typeface="Happiness Sans Regular"/>
              </a:rPr>
              <a:t> </a:t>
            </a:r>
            <a:r>
              <a:rPr lang="ko-KR" sz="1600" b="0" i="0" u="none" strike="noStrike" dirty="0" err="1">
                <a:solidFill>
                  <a:srgbClr val="FFFFFF">
                    <a:alpha val="85098"/>
                  </a:srgbClr>
                </a:solidFill>
                <a:ea typeface="Happiness Sans Regular"/>
              </a:rPr>
              <a:t>특정값으로</a:t>
            </a:r>
            <a:r>
              <a:rPr lang="en-US" sz="1600" b="0" i="0" u="none" strike="noStrike" dirty="0">
                <a:solidFill>
                  <a:srgbClr val="FFFFFF">
                    <a:alpha val="85098"/>
                  </a:srgbClr>
                </a:solidFill>
                <a:latin typeface="Happiness Sans Regular"/>
              </a:rPr>
              <a:t> </a:t>
            </a:r>
            <a:r>
              <a:rPr lang="ko-KR" sz="1600" b="0" i="0" u="none" strike="noStrike" dirty="0">
                <a:solidFill>
                  <a:srgbClr val="FFFFFF">
                    <a:alpha val="85098"/>
                  </a:srgbClr>
                </a:solidFill>
                <a:ea typeface="Happiness Sans Regular"/>
              </a:rPr>
              <a:t>대체</a:t>
            </a:r>
          </a:p>
          <a:p>
            <a:pPr marL="342900" lvl="0" indent="-342900" algn="just">
              <a:lnSpc>
                <a:spcPct val="116199"/>
              </a:lnSpc>
              <a:buClr>
                <a:srgbClr val="FFFFFF"/>
              </a:buClr>
              <a:buFont typeface="Arial"/>
              <a:buChar char="●"/>
            </a:pPr>
            <a:r>
              <a:rPr lang="ko-KR" sz="1600" b="0" i="0" u="none" strike="noStrike" dirty="0">
                <a:solidFill>
                  <a:srgbClr val="FFFFFF">
                    <a:alpha val="85098"/>
                  </a:srgbClr>
                </a:solidFill>
                <a:ea typeface="Happiness Sans Regular"/>
              </a:rPr>
              <a:t>열의</a:t>
            </a:r>
            <a:r>
              <a:rPr lang="en-US" sz="1600" b="0" i="0" u="none" strike="noStrike" dirty="0">
                <a:solidFill>
                  <a:srgbClr val="FFFFFF">
                    <a:alpha val="85098"/>
                  </a:srgbClr>
                </a:solidFill>
                <a:latin typeface="Happiness Sans Regular"/>
              </a:rPr>
              <a:t> </a:t>
            </a:r>
            <a:r>
              <a:rPr lang="ko-KR" sz="1600" b="0" i="0" u="none" strike="noStrike" dirty="0" err="1">
                <a:solidFill>
                  <a:srgbClr val="FFFFFF">
                    <a:alpha val="85098"/>
                  </a:srgbClr>
                </a:solidFill>
                <a:ea typeface="Happiness Sans Regular"/>
              </a:rPr>
              <a:t>고윳값이</a:t>
            </a:r>
            <a:r>
              <a:rPr lang="en-US" sz="1600" b="0" i="0" u="none" strike="noStrike" dirty="0">
                <a:solidFill>
                  <a:srgbClr val="FFFFFF">
                    <a:alpha val="85098"/>
                  </a:srgbClr>
                </a:solidFill>
                <a:latin typeface="Happiness Sans Regular"/>
              </a:rPr>
              <a:t> 1</a:t>
            </a:r>
            <a:r>
              <a:rPr lang="ko-KR" sz="1600" b="0" i="0" u="none" strike="noStrike" dirty="0">
                <a:solidFill>
                  <a:srgbClr val="FFFFFF">
                    <a:alpha val="85098"/>
                  </a:srgbClr>
                </a:solidFill>
                <a:ea typeface="Happiness Sans Regular"/>
              </a:rPr>
              <a:t>개</a:t>
            </a:r>
            <a:r>
              <a:rPr lang="en-US" sz="1600" b="0" i="0" u="none" strike="noStrike" dirty="0">
                <a:solidFill>
                  <a:srgbClr val="FFFFFF">
                    <a:alpha val="85098"/>
                  </a:srgbClr>
                </a:solidFill>
                <a:latin typeface="Happiness Sans Regular"/>
              </a:rPr>
              <a:t> </a:t>
            </a:r>
            <a:r>
              <a:rPr lang="ko-KR" sz="1600" b="0" i="0" u="none" strike="noStrike" dirty="0">
                <a:solidFill>
                  <a:srgbClr val="FFFFFF">
                    <a:alpha val="85098"/>
                  </a:srgbClr>
                </a:solidFill>
                <a:ea typeface="Happiness Sans Regular"/>
              </a:rPr>
              <a:t>이거나</a:t>
            </a:r>
            <a:r>
              <a:rPr lang="en-US" sz="1600" b="0" i="0" u="none" strike="noStrike" dirty="0">
                <a:solidFill>
                  <a:srgbClr val="FFFFFF">
                    <a:alpha val="85098"/>
                  </a:srgbClr>
                </a:solidFill>
                <a:latin typeface="Happiness Sans Regular"/>
              </a:rPr>
              <a:t>, </a:t>
            </a:r>
            <a:r>
              <a:rPr lang="ko-KR" sz="1600" b="0" i="0" u="none" strike="noStrike" dirty="0">
                <a:solidFill>
                  <a:srgbClr val="FFFFFF">
                    <a:alpha val="85098"/>
                  </a:srgbClr>
                </a:solidFill>
                <a:ea typeface="Happiness Sans Regular"/>
              </a:rPr>
              <a:t>데이터</a:t>
            </a:r>
            <a:r>
              <a:rPr lang="en-US" sz="1600" b="0" i="0" u="none" strike="noStrike" dirty="0">
                <a:solidFill>
                  <a:srgbClr val="FFFFFF">
                    <a:alpha val="85098"/>
                  </a:srgbClr>
                </a:solidFill>
                <a:latin typeface="Happiness Sans Regular"/>
              </a:rPr>
              <a:t> </a:t>
            </a:r>
            <a:r>
              <a:rPr lang="ko-KR" sz="1600" b="0" i="0" u="none" strike="noStrike" dirty="0">
                <a:solidFill>
                  <a:srgbClr val="FFFFFF">
                    <a:alpha val="85098"/>
                  </a:srgbClr>
                </a:solidFill>
                <a:ea typeface="Happiness Sans Regular"/>
              </a:rPr>
              <a:t>개수와</a:t>
            </a:r>
            <a:r>
              <a:rPr lang="en-US" sz="1600" b="0" i="0" u="none" strike="noStrike" dirty="0">
                <a:solidFill>
                  <a:srgbClr val="FFFFFF">
                    <a:alpha val="85098"/>
                  </a:srgbClr>
                </a:solidFill>
                <a:latin typeface="Happiness Sans Regular"/>
              </a:rPr>
              <a:t> </a:t>
            </a:r>
            <a:r>
              <a:rPr lang="ko-KR" sz="1600" b="0" i="0" u="none" strike="noStrike" dirty="0">
                <a:solidFill>
                  <a:srgbClr val="FFFFFF">
                    <a:alpha val="85098"/>
                  </a:srgbClr>
                </a:solidFill>
                <a:ea typeface="Happiness Sans Regular"/>
              </a:rPr>
              <a:t>같은</a:t>
            </a:r>
            <a:r>
              <a:rPr lang="en-US" sz="1600" b="0" i="0" u="none" strike="noStrike" dirty="0">
                <a:solidFill>
                  <a:srgbClr val="FFFFFF">
                    <a:alpha val="85098"/>
                  </a:srgbClr>
                </a:solidFill>
                <a:latin typeface="Happiness Sans Regular"/>
              </a:rPr>
              <a:t> </a:t>
            </a:r>
            <a:r>
              <a:rPr lang="ko-KR" sz="1600" b="0" i="0" u="none" strike="noStrike" dirty="0">
                <a:solidFill>
                  <a:srgbClr val="FFFFFF">
                    <a:alpha val="85098"/>
                  </a:srgbClr>
                </a:solidFill>
                <a:ea typeface="Happiness Sans Regular"/>
              </a:rPr>
              <a:t>열</a:t>
            </a:r>
            <a:r>
              <a:rPr lang="en-US" sz="1600" b="0" i="0" u="none" strike="noStrike" dirty="0">
                <a:solidFill>
                  <a:srgbClr val="FFFFFF">
                    <a:alpha val="85098"/>
                  </a:srgbClr>
                </a:solidFill>
                <a:latin typeface="Happiness Sans Regular"/>
              </a:rPr>
              <a:t> </a:t>
            </a:r>
            <a:r>
              <a:rPr lang="ko-KR" sz="1600" b="0" i="0" u="none" strike="noStrike" dirty="0">
                <a:solidFill>
                  <a:srgbClr val="FFFFFF">
                    <a:alpha val="85098"/>
                  </a:srgbClr>
                </a:solidFill>
                <a:ea typeface="Happiness Sans Regular"/>
              </a:rPr>
              <a:t>제외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828800" y="5130800"/>
            <a:ext cx="2286000" cy="825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500" b="0" i="0" u="none" strike="noStrike" spc="-100" dirty="0">
                <a:solidFill>
                  <a:srgbClr val="FFFFFF"/>
                </a:solidFill>
                <a:latin typeface="Happiness Sans Title"/>
              </a:rPr>
              <a:t>01. </a:t>
            </a:r>
          </a:p>
          <a:p>
            <a:pPr lvl="0" algn="l">
              <a:lnSpc>
                <a:spcPct val="99600"/>
              </a:lnSpc>
            </a:pPr>
            <a:r>
              <a:rPr lang="ko-KR" sz="2500" b="0" i="0" u="none" strike="noStrike" dirty="0">
                <a:solidFill>
                  <a:srgbClr val="FFFFFF"/>
                </a:solidFill>
                <a:ea typeface="Happiness Sans Title"/>
              </a:rPr>
              <a:t>사전</a:t>
            </a:r>
            <a:r>
              <a:rPr lang="en-US" sz="2500" b="0" i="0" u="none" strike="noStrike" dirty="0">
                <a:solidFill>
                  <a:srgbClr val="FFFFFF"/>
                </a:solidFill>
                <a:latin typeface="Happiness Sans Title"/>
              </a:rPr>
              <a:t> </a:t>
            </a:r>
            <a:r>
              <a:rPr lang="ko-KR" sz="2500" b="0" i="0" u="none" strike="noStrike" dirty="0">
                <a:solidFill>
                  <a:srgbClr val="FFFFFF"/>
                </a:solidFill>
                <a:ea typeface="Happiness Sans Title"/>
              </a:rPr>
              <a:t>프로세싱</a:t>
            </a:r>
          </a:p>
        </p:txBody>
      </p:sp>
      <p:pic>
        <p:nvPicPr>
          <p:cNvPr id="19" name="Picture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61000" y="4864100"/>
            <a:ext cx="3213100" cy="4102100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5842000" y="6210300"/>
            <a:ext cx="2362200" cy="2565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just">
              <a:lnSpc>
                <a:spcPct val="116199"/>
              </a:lnSpc>
              <a:buClr>
                <a:srgbClr val="242424"/>
              </a:buClr>
              <a:buFont typeface="Arial"/>
              <a:buChar char="●"/>
            </a:pPr>
            <a:r>
              <a:rPr lang="ko-KR" altLang="en-US" sz="1600" dirty="0">
                <a:solidFill>
                  <a:srgbClr val="242424">
                    <a:alpha val="85098"/>
                  </a:srgbClr>
                </a:solidFill>
                <a:ea typeface="Happiness Sans Regular"/>
              </a:rPr>
              <a:t>각 공정단계</a:t>
            </a:r>
            <a:r>
              <a:rPr lang="en-US" altLang="ko-KR" sz="1600" dirty="0">
                <a:solidFill>
                  <a:srgbClr val="242424">
                    <a:alpha val="85098"/>
                  </a:srgbClr>
                </a:solidFill>
                <a:ea typeface="Happiness Sans Regular"/>
              </a:rPr>
              <a:t>, </a:t>
            </a:r>
            <a:r>
              <a:rPr lang="ko-KR" altLang="en-US" sz="1600" dirty="0">
                <a:solidFill>
                  <a:srgbClr val="242424">
                    <a:alpha val="85098"/>
                  </a:srgbClr>
                </a:solidFill>
                <a:ea typeface="Happiness Sans Regular"/>
              </a:rPr>
              <a:t>스테이지의 </a:t>
            </a:r>
            <a:r>
              <a:rPr lang="ko-KR" altLang="en-US" sz="1600" dirty="0" err="1">
                <a:solidFill>
                  <a:srgbClr val="242424">
                    <a:alpha val="85098"/>
                  </a:srgbClr>
                </a:solidFill>
                <a:ea typeface="Happiness Sans Regular"/>
              </a:rPr>
              <a:t>좌표값</a:t>
            </a:r>
            <a:r>
              <a:rPr lang="en-US" altLang="ko-KR" sz="1600" dirty="0">
                <a:solidFill>
                  <a:srgbClr val="242424">
                    <a:alpha val="85098"/>
                  </a:srgbClr>
                </a:solidFill>
                <a:ea typeface="Happiness Sans Regular"/>
              </a:rPr>
              <a:t>(POSITION)</a:t>
            </a:r>
            <a:r>
              <a:rPr lang="ko-KR" altLang="en-US" sz="1600" dirty="0">
                <a:solidFill>
                  <a:srgbClr val="242424">
                    <a:alpha val="85098"/>
                  </a:srgbClr>
                </a:solidFill>
                <a:ea typeface="Happiness Sans Regular"/>
              </a:rPr>
              <a:t>을 하나의 컬럼으로 만듦</a:t>
            </a:r>
            <a:endParaRPr lang="en-US" altLang="ko-KR" sz="1600" dirty="0">
              <a:solidFill>
                <a:srgbClr val="242424">
                  <a:alpha val="85098"/>
                </a:srgbClr>
              </a:solidFill>
              <a:ea typeface="Happiness Sans Regular"/>
            </a:endParaRPr>
          </a:p>
          <a:p>
            <a:pPr marL="342900" lvl="0" indent="-342900" algn="just">
              <a:lnSpc>
                <a:spcPct val="116199"/>
              </a:lnSpc>
              <a:buClr>
                <a:srgbClr val="242424"/>
              </a:buClr>
              <a:buFont typeface="Arial"/>
              <a:buChar char="●"/>
            </a:pPr>
            <a:r>
              <a:rPr lang="ko-KR" altLang="en-US" sz="1600" dirty="0">
                <a:solidFill>
                  <a:srgbClr val="242424">
                    <a:alpha val="85098"/>
                  </a:srgbClr>
                </a:solidFill>
                <a:ea typeface="Happiness Sans Regular"/>
              </a:rPr>
              <a:t>접두사 기준 </a:t>
            </a:r>
            <a:r>
              <a:rPr lang="en-US" altLang="ko-KR" sz="1600" dirty="0">
                <a:solidFill>
                  <a:srgbClr val="242424">
                    <a:alpha val="85098"/>
                  </a:srgbClr>
                </a:solidFill>
                <a:ea typeface="Happiness Sans Regular"/>
              </a:rPr>
              <a:t>(</a:t>
            </a:r>
            <a:r>
              <a:rPr lang="ko-KR" altLang="en-US" sz="1600" dirty="0">
                <a:solidFill>
                  <a:srgbClr val="242424">
                    <a:alpha val="85098"/>
                  </a:srgbClr>
                </a:solidFill>
                <a:ea typeface="Happiness Sans Regular"/>
              </a:rPr>
              <a:t>공정 명</a:t>
            </a:r>
            <a:r>
              <a:rPr lang="en-US" altLang="ko-KR" sz="1600" dirty="0">
                <a:solidFill>
                  <a:srgbClr val="242424">
                    <a:alpha val="85098"/>
                  </a:srgbClr>
                </a:solidFill>
                <a:ea typeface="Happiness Sans Regular"/>
              </a:rPr>
              <a:t>), </a:t>
            </a:r>
            <a:r>
              <a:rPr lang="ko-KR" altLang="en-US" sz="1600" dirty="0">
                <a:solidFill>
                  <a:srgbClr val="242424">
                    <a:alpha val="85098"/>
                  </a:srgbClr>
                </a:solidFill>
                <a:ea typeface="Happiness Sans Regular"/>
              </a:rPr>
              <a:t>헤드에 관한 위치정보 병합</a:t>
            </a:r>
            <a:endParaRPr lang="en-US" altLang="ko-KR" sz="1600" dirty="0">
              <a:solidFill>
                <a:srgbClr val="242424">
                  <a:alpha val="85098"/>
                </a:srgbClr>
              </a:solidFill>
              <a:ea typeface="Happiness Sans Regular"/>
            </a:endParaRPr>
          </a:p>
          <a:p>
            <a:pPr marL="342900" lvl="0" indent="-342900" algn="just">
              <a:lnSpc>
                <a:spcPct val="116199"/>
              </a:lnSpc>
              <a:buClr>
                <a:srgbClr val="242424"/>
              </a:buClr>
              <a:buFont typeface="Arial"/>
              <a:buChar char="●"/>
            </a:pPr>
            <a:r>
              <a:rPr lang="ko-KR" altLang="en-US" sz="1600" dirty="0">
                <a:solidFill>
                  <a:srgbClr val="242424">
                    <a:alpha val="85098"/>
                  </a:srgbClr>
                </a:solidFill>
                <a:ea typeface="Happiness Sans Regular"/>
              </a:rPr>
              <a:t>레진 배출 시간 관련 프로세싱</a:t>
            </a:r>
            <a:endParaRPr lang="en-US" altLang="ko-KR" sz="1600" dirty="0">
              <a:solidFill>
                <a:srgbClr val="242424">
                  <a:alpha val="85098"/>
                </a:srgbClr>
              </a:solidFill>
              <a:ea typeface="Happiness Sans Regular"/>
            </a:endParaRPr>
          </a:p>
          <a:p>
            <a:pPr marL="342900" lvl="0" indent="-342900" algn="just">
              <a:lnSpc>
                <a:spcPct val="116199"/>
              </a:lnSpc>
              <a:buClr>
                <a:srgbClr val="242424"/>
              </a:buClr>
              <a:buFont typeface="Arial"/>
              <a:buChar char="●"/>
            </a:pPr>
            <a:r>
              <a:rPr lang="ko-KR" altLang="en-US" sz="1600" dirty="0">
                <a:solidFill>
                  <a:srgbClr val="242424">
                    <a:alpha val="85098"/>
                  </a:srgbClr>
                </a:solidFill>
                <a:ea typeface="Happiness Sans Regular"/>
              </a:rPr>
              <a:t>사전 프로세싱 과정에서 구한 시간차 컬럼 생성</a:t>
            </a:r>
            <a:endParaRPr lang="en-US" altLang="ko-KR" sz="1600" dirty="0">
              <a:solidFill>
                <a:srgbClr val="242424">
                  <a:alpha val="85098"/>
                </a:srgbClr>
              </a:solidFill>
              <a:ea typeface="Happiness Sans Regular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5880100" y="4985160"/>
            <a:ext cx="2286000" cy="1104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300" b="0" i="0" u="none" strike="noStrike" spc="-100" dirty="0">
                <a:solidFill>
                  <a:srgbClr val="486EF3"/>
                </a:solidFill>
                <a:latin typeface="Happiness Sans Title"/>
              </a:rPr>
              <a:t>02.</a:t>
            </a:r>
            <a:r>
              <a:rPr lang="en-US" sz="2300" b="0" i="0" u="none" strike="noStrike" spc="-100" dirty="0">
                <a:solidFill>
                  <a:srgbClr val="486EF3"/>
                </a:solidFill>
                <a:latin typeface="Happiness Sans Regular"/>
              </a:rPr>
              <a:t> </a:t>
            </a:r>
          </a:p>
          <a:p>
            <a:pPr lvl="0" algn="l">
              <a:lnSpc>
                <a:spcPct val="99600"/>
              </a:lnSpc>
            </a:pPr>
            <a:r>
              <a:rPr lang="ko-KR" altLang="en-US" sz="2200" b="0" i="0" u="none" strike="noStrike" dirty="0">
                <a:solidFill>
                  <a:srgbClr val="486EF3"/>
                </a:solidFill>
                <a:ea typeface="Happiness Sans Title"/>
              </a:rPr>
              <a:t>연관 컬럼 생성 및 병합</a:t>
            </a:r>
            <a:endParaRPr lang="ko-KR" sz="2200" b="0" i="0" u="none" strike="noStrike" dirty="0">
              <a:solidFill>
                <a:srgbClr val="486EF3"/>
              </a:solidFill>
              <a:ea typeface="Happiness Sans Title"/>
            </a:endParaRPr>
          </a:p>
        </p:txBody>
      </p:sp>
      <p:pic>
        <p:nvPicPr>
          <p:cNvPr id="22" name="Picture 2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01200" y="4864100"/>
            <a:ext cx="3213100" cy="4102100"/>
          </a:xfrm>
          <a:prstGeom prst="rect">
            <a:avLst/>
          </a:prstGeom>
        </p:spPr>
      </p:pic>
      <p:sp>
        <p:nvSpPr>
          <p:cNvPr id="23" name="TextBox 23"/>
          <p:cNvSpPr txBox="1"/>
          <p:nvPr/>
        </p:nvSpPr>
        <p:spPr>
          <a:xfrm>
            <a:off x="9982200" y="5867400"/>
            <a:ext cx="2362200" cy="2882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just">
              <a:lnSpc>
                <a:spcPct val="116199"/>
              </a:lnSpc>
              <a:buClr>
                <a:srgbClr val="242424"/>
              </a:buClr>
              <a:buFont typeface="Arial"/>
              <a:buChar char="●"/>
            </a:pPr>
            <a:r>
              <a:rPr lang="ko-KR" altLang="en-US" b="0" i="0" u="none" strike="noStrike" dirty="0">
                <a:solidFill>
                  <a:srgbClr val="242424">
                    <a:alpha val="85098"/>
                  </a:srgbClr>
                </a:solidFill>
                <a:ea typeface="Happiness Sans Regular"/>
              </a:rPr>
              <a:t>숫자형 변수에서 </a:t>
            </a:r>
            <a:r>
              <a:rPr lang="ko-KR" b="0" i="0" u="none" strike="noStrike" dirty="0">
                <a:solidFill>
                  <a:srgbClr val="242424">
                    <a:alpha val="85098"/>
                  </a:srgbClr>
                </a:solidFill>
                <a:ea typeface="Happiness Sans Regular"/>
              </a:rPr>
              <a:t>높은</a:t>
            </a:r>
            <a:r>
              <a:rPr lang="en-US" b="0" i="0" u="none" strike="noStrike" dirty="0">
                <a:solidFill>
                  <a:srgbClr val="242424">
                    <a:alpha val="85098"/>
                  </a:srgbClr>
                </a:solidFill>
                <a:latin typeface="Happiness Sans Regular"/>
              </a:rPr>
              <a:t> </a:t>
            </a:r>
            <a:r>
              <a:rPr lang="ko-KR" b="0" i="0" u="none" strike="noStrike" dirty="0">
                <a:solidFill>
                  <a:srgbClr val="242424">
                    <a:alpha val="85098"/>
                  </a:srgbClr>
                </a:solidFill>
                <a:ea typeface="Happiness Sans Regular"/>
              </a:rPr>
              <a:t>상관계수를</a:t>
            </a:r>
            <a:r>
              <a:rPr lang="en-US" b="0" i="0" u="none" strike="noStrike" dirty="0">
                <a:solidFill>
                  <a:srgbClr val="242424">
                    <a:alpha val="85098"/>
                  </a:srgbClr>
                </a:solidFill>
                <a:latin typeface="Happiness Sans Regular"/>
              </a:rPr>
              <a:t> </a:t>
            </a:r>
            <a:r>
              <a:rPr lang="ko-KR" b="0" i="0" u="none" strike="noStrike" dirty="0">
                <a:solidFill>
                  <a:srgbClr val="242424">
                    <a:alpha val="85098"/>
                  </a:srgbClr>
                </a:solidFill>
                <a:ea typeface="Happiness Sans Regular"/>
              </a:rPr>
              <a:t>가진</a:t>
            </a:r>
            <a:r>
              <a:rPr lang="en-US" b="0" i="0" u="none" strike="noStrike" dirty="0">
                <a:solidFill>
                  <a:srgbClr val="242424">
                    <a:alpha val="85098"/>
                  </a:srgbClr>
                </a:solidFill>
                <a:latin typeface="Happiness Sans Regular"/>
              </a:rPr>
              <a:t> </a:t>
            </a:r>
            <a:r>
              <a:rPr lang="ko-KR" b="0" i="0" u="none" strike="noStrike" dirty="0">
                <a:solidFill>
                  <a:srgbClr val="242424">
                    <a:alpha val="85098"/>
                  </a:srgbClr>
                </a:solidFill>
                <a:ea typeface="Happiness Sans Regular"/>
              </a:rPr>
              <a:t>컬럼</a:t>
            </a:r>
            <a:r>
              <a:rPr lang="en-US" altLang="ko-KR" b="0" i="0" u="none" strike="noStrike" dirty="0">
                <a:solidFill>
                  <a:srgbClr val="242424">
                    <a:alpha val="85098"/>
                  </a:srgbClr>
                </a:solidFill>
                <a:ea typeface="Happiness Sans Regular"/>
              </a:rPr>
              <a:t> </a:t>
            </a:r>
            <a:r>
              <a:rPr lang="ko-KR" altLang="en-US" b="0" i="0" u="none" strike="noStrike" dirty="0">
                <a:solidFill>
                  <a:srgbClr val="242424">
                    <a:alpha val="85098"/>
                  </a:srgbClr>
                </a:solidFill>
                <a:ea typeface="Happiness Sans Regular"/>
              </a:rPr>
              <a:t>외 제외 </a:t>
            </a:r>
            <a:r>
              <a:rPr lang="en-US" altLang="ko-KR" b="0" i="0" u="none" strike="noStrike" dirty="0">
                <a:solidFill>
                  <a:srgbClr val="242424">
                    <a:alpha val="85098"/>
                  </a:srgbClr>
                </a:solidFill>
                <a:ea typeface="Happiness Sans Regular"/>
              </a:rPr>
              <a:t>(</a:t>
            </a:r>
            <a:r>
              <a:rPr lang="ko-KR" altLang="en-US" dirty="0">
                <a:solidFill>
                  <a:srgbClr val="242424">
                    <a:alpha val="85098"/>
                  </a:srgbClr>
                </a:solidFill>
                <a:ea typeface="Happiness Sans Regular"/>
              </a:rPr>
              <a:t>독립적인 숫자형 변수와 범주형 변수 결합</a:t>
            </a:r>
            <a:r>
              <a:rPr lang="en-US" altLang="ko-KR" dirty="0">
                <a:solidFill>
                  <a:srgbClr val="242424">
                    <a:alpha val="85098"/>
                  </a:srgbClr>
                </a:solidFill>
                <a:ea typeface="Happiness Sans Regular"/>
              </a:rPr>
              <a:t>)</a:t>
            </a:r>
            <a:endParaRPr lang="en-US" altLang="ko-KR" b="0" i="0" u="none" strike="noStrike" dirty="0">
              <a:solidFill>
                <a:srgbClr val="242424">
                  <a:alpha val="85098"/>
                </a:srgbClr>
              </a:solidFill>
              <a:ea typeface="Happiness Sans Regular"/>
            </a:endParaRPr>
          </a:p>
          <a:p>
            <a:pPr marL="342900" lvl="0" indent="-342900" algn="just">
              <a:lnSpc>
                <a:spcPct val="116199"/>
              </a:lnSpc>
              <a:buClr>
                <a:srgbClr val="242424"/>
              </a:buClr>
              <a:buFont typeface="Arial"/>
              <a:buChar char="●"/>
            </a:pPr>
            <a:r>
              <a:rPr lang="en-US" altLang="ko-KR" b="0" i="0" u="none" strike="noStrike" dirty="0">
                <a:solidFill>
                  <a:srgbClr val="242424">
                    <a:alpha val="85098"/>
                  </a:srgbClr>
                </a:solidFill>
                <a:ea typeface="Happiness Sans Regular"/>
              </a:rPr>
              <a:t>Target </a:t>
            </a:r>
            <a:r>
              <a:rPr lang="ko-KR" altLang="en-US" b="0" i="0" u="none" strike="noStrike" dirty="0">
                <a:solidFill>
                  <a:srgbClr val="242424">
                    <a:alpha val="85098"/>
                  </a:srgbClr>
                </a:solidFill>
                <a:ea typeface="Happiness Sans Regular"/>
              </a:rPr>
              <a:t>값 인코딩</a:t>
            </a:r>
            <a:endParaRPr lang="en-US" b="0" i="0" u="none" strike="noStrike" dirty="0">
              <a:solidFill>
                <a:srgbClr val="242424">
                  <a:alpha val="85098"/>
                </a:srgbClr>
              </a:solidFill>
              <a:latin typeface="Happiness Sans Regular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10058400" y="5285863"/>
            <a:ext cx="2286000" cy="825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300" b="0" i="0" u="none" strike="noStrike" spc="-100" dirty="0">
                <a:solidFill>
                  <a:srgbClr val="486EF3"/>
                </a:solidFill>
                <a:latin typeface="Happiness Sans Title"/>
              </a:rPr>
              <a:t>03.</a:t>
            </a:r>
            <a:r>
              <a:rPr lang="en-US" sz="2300" b="0" i="0" u="none" strike="noStrike" spc="-100" dirty="0">
                <a:solidFill>
                  <a:srgbClr val="486EF3"/>
                </a:solidFill>
                <a:latin typeface="Happiness Sans Regular"/>
              </a:rPr>
              <a:t> </a:t>
            </a:r>
          </a:p>
          <a:p>
            <a:pPr lvl="0" algn="l">
              <a:lnSpc>
                <a:spcPct val="99600"/>
              </a:lnSpc>
            </a:pPr>
            <a:r>
              <a:rPr lang="ko-KR" altLang="en-US" sz="2300" dirty="0">
                <a:solidFill>
                  <a:srgbClr val="486EF3"/>
                </a:solidFill>
                <a:ea typeface="Happiness Sans Title"/>
              </a:rPr>
              <a:t>이외 컬럼 프로세싱</a:t>
            </a:r>
            <a:endParaRPr lang="ko-KR" sz="2300" b="0" i="0" u="none" strike="noStrike" dirty="0">
              <a:solidFill>
                <a:srgbClr val="486EF3"/>
              </a:solidFill>
              <a:ea typeface="Happiness Sans Title"/>
            </a:endParaRPr>
          </a:p>
        </p:txBody>
      </p:sp>
      <p:pic>
        <p:nvPicPr>
          <p:cNvPr id="25" name="Picture 2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728700" y="4864100"/>
            <a:ext cx="3213100" cy="4102100"/>
          </a:xfrm>
          <a:prstGeom prst="rect">
            <a:avLst/>
          </a:prstGeom>
        </p:spPr>
      </p:pic>
      <p:sp>
        <p:nvSpPr>
          <p:cNvPr id="26" name="TextBox 26"/>
          <p:cNvSpPr txBox="1"/>
          <p:nvPr/>
        </p:nvSpPr>
        <p:spPr>
          <a:xfrm>
            <a:off x="14109700" y="6273800"/>
            <a:ext cx="2362200" cy="2425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just">
              <a:lnSpc>
                <a:spcPct val="116199"/>
              </a:lnSpc>
              <a:buClr>
                <a:srgbClr val="242424"/>
              </a:buClr>
              <a:buFont typeface="Arial"/>
              <a:buChar char="●"/>
            </a:pPr>
            <a:r>
              <a:rPr lang="ko-KR" altLang="en-US" dirty="0">
                <a:solidFill>
                  <a:srgbClr val="242424">
                    <a:alpha val="85098"/>
                  </a:srgbClr>
                </a:solidFill>
                <a:ea typeface="Happiness Sans Regular"/>
              </a:rPr>
              <a:t>불균형 처리를 위해 가중치 차등부여 </a:t>
            </a:r>
            <a:endParaRPr lang="en-US" altLang="ko-KR" dirty="0">
              <a:solidFill>
                <a:srgbClr val="242424">
                  <a:alpha val="85098"/>
                </a:srgbClr>
              </a:solidFill>
              <a:ea typeface="Happiness Sans Regular"/>
            </a:endParaRPr>
          </a:p>
          <a:p>
            <a:pPr marL="342900" lvl="0" indent="-342900" algn="just">
              <a:lnSpc>
                <a:spcPct val="116199"/>
              </a:lnSpc>
              <a:buClr>
                <a:srgbClr val="242424"/>
              </a:buClr>
              <a:buFont typeface="Arial"/>
              <a:buChar char="●"/>
            </a:pPr>
            <a:r>
              <a:rPr lang="ko-KR" altLang="en-US" b="0" i="0" u="none" strike="noStrike" dirty="0">
                <a:solidFill>
                  <a:srgbClr val="242424">
                    <a:alpha val="85098"/>
                  </a:srgbClr>
                </a:solidFill>
                <a:ea typeface="Happiness Sans Regular"/>
              </a:rPr>
              <a:t>최고 성능 파라미터  로 모델 학습</a:t>
            </a:r>
          </a:p>
          <a:p>
            <a:pPr marL="342900" lvl="0" indent="-342900" algn="just">
              <a:lnSpc>
                <a:spcPct val="116199"/>
              </a:lnSpc>
              <a:buClr>
                <a:srgbClr val="242424"/>
              </a:buClr>
              <a:buFont typeface="Arial"/>
              <a:buChar char="●"/>
            </a:pPr>
            <a:r>
              <a:rPr lang="en-US" altLang="ko-KR" b="0" i="0" u="none" strike="noStrike" dirty="0">
                <a:solidFill>
                  <a:srgbClr val="242424">
                    <a:alpha val="85098"/>
                  </a:srgbClr>
                </a:solidFill>
                <a:ea typeface="Happiness Sans Regular"/>
              </a:rPr>
              <a:t>K-fold </a:t>
            </a:r>
            <a:r>
              <a:rPr lang="ko-KR" altLang="en-US" b="0" i="0" u="none" strike="noStrike" dirty="0">
                <a:solidFill>
                  <a:srgbClr val="242424">
                    <a:alpha val="85098"/>
                  </a:srgbClr>
                </a:solidFill>
                <a:ea typeface="Happiness Sans Regular"/>
              </a:rPr>
              <a:t>교차검증</a:t>
            </a:r>
          </a:p>
          <a:p>
            <a:pPr marL="342900" lvl="0" indent="-342900" algn="just">
              <a:lnSpc>
                <a:spcPct val="116199"/>
              </a:lnSpc>
              <a:buClr>
                <a:srgbClr val="242424"/>
              </a:buClr>
              <a:buFont typeface="Arial"/>
              <a:buChar char="●"/>
            </a:pPr>
            <a:endParaRPr lang="ko-KR" sz="1600" b="0" i="0" u="none" strike="noStrike" dirty="0">
              <a:solidFill>
                <a:srgbClr val="242424">
                  <a:alpha val="85098"/>
                </a:srgbClr>
              </a:solidFill>
              <a:ea typeface="Happiness Sans Regular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14236700" y="5130800"/>
            <a:ext cx="3340100" cy="1104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300" b="0" i="0" u="none" strike="noStrike" spc="-100">
                <a:solidFill>
                  <a:srgbClr val="486EF3"/>
                </a:solidFill>
                <a:latin typeface="Happiness Sans Title"/>
              </a:rPr>
              <a:t>04.</a:t>
            </a:r>
            <a:r>
              <a:rPr lang="en-US" sz="2300" b="0" i="0" u="none" strike="noStrike" spc="-100">
                <a:solidFill>
                  <a:srgbClr val="486EF3"/>
                </a:solidFill>
                <a:latin typeface="Happiness Sans Regular"/>
              </a:rPr>
              <a:t> </a:t>
            </a:r>
          </a:p>
          <a:p>
            <a:pPr lvl="0" algn="l">
              <a:lnSpc>
                <a:spcPct val="99600"/>
              </a:lnSpc>
            </a:pPr>
            <a:r>
              <a:rPr lang="ko-KR" sz="2300" b="0" i="0" u="none" strike="noStrike">
                <a:solidFill>
                  <a:srgbClr val="486EF3"/>
                </a:solidFill>
                <a:ea typeface="Happiness Sans Title"/>
              </a:rPr>
              <a:t>불균형</a:t>
            </a:r>
            <a:r>
              <a:rPr lang="en-US" sz="2300" b="0" i="0" u="none" strike="noStrike">
                <a:solidFill>
                  <a:srgbClr val="486EF3"/>
                </a:solidFill>
                <a:latin typeface="Happiness Sans Title"/>
              </a:rPr>
              <a:t> </a:t>
            </a:r>
            <a:r>
              <a:rPr lang="ko-KR" sz="2300" b="0" i="0" u="none" strike="noStrike">
                <a:solidFill>
                  <a:srgbClr val="486EF3"/>
                </a:solidFill>
                <a:ea typeface="Happiness Sans Title"/>
              </a:rPr>
              <a:t>처리</a:t>
            </a:r>
            <a:r>
              <a:rPr lang="en-US" sz="2300" b="0" i="0" u="none" strike="noStrike">
                <a:solidFill>
                  <a:srgbClr val="486EF3"/>
                </a:solidFill>
                <a:latin typeface="Happiness Sans Title"/>
              </a:rPr>
              <a:t> </a:t>
            </a:r>
            <a:r>
              <a:rPr lang="ko-KR" sz="2300" b="0" i="0" u="none" strike="noStrike">
                <a:solidFill>
                  <a:srgbClr val="486EF3"/>
                </a:solidFill>
                <a:ea typeface="Happiness Sans Title"/>
              </a:rPr>
              <a:t>및</a:t>
            </a:r>
            <a:r>
              <a:rPr lang="en-US" sz="2300" b="0" i="0" u="none" strike="noStrike">
                <a:solidFill>
                  <a:srgbClr val="486EF3"/>
                </a:solidFill>
                <a:latin typeface="Happiness Sans Title"/>
              </a:rPr>
              <a:t> </a:t>
            </a:r>
          </a:p>
          <a:p>
            <a:pPr lvl="0" algn="l">
              <a:lnSpc>
                <a:spcPct val="99600"/>
              </a:lnSpc>
            </a:pPr>
            <a:r>
              <a:rPr lang="ko-KR" sz="2300" b="0" i="0" u="none" strike="noStrike">
                <a:solidFill>
                  <a:srgbClr val="486EF3"/>
                </a:solidFill>
                <a:ea typeface="Happiness Sans Title"/>
              </a:rPr>
              <a:t>교차</a:t>
            </a:r>
            <a:r>
              <a:rPr lang="en-US" sz="2300" b="0" i="0" u="none" strike="noStrike">
                <a:solidFill>
                  <a:srgbClr val="486EF3"/>
                </a:solidFill>
                <a:latin typeface="Happiness Sans Title"/>
              </a:rPr>
              <a:t> </a:t>
            </a:r>
            <a:r>
              <a:rPr lang="ko-KR" sz="2300" b="0" i="0" u="none" strike="noStrike">
                <a:solidFill>
                  <a:srgbClr val="486EF3"/>
                </a:solidFill>
                <a:ea typeface="Happiness Sans Title"/>
              </a:rPr>
              <a:t>검증</a:t>
            </a:r>
          </a:p>
        </p:txBody>
      </p:sp>
      <p:pic>
        <p:nvPicPr>
          <p:cNvPr id="28" name="Picture 19">
            <a:extLst>
              <a:ext uri="{FF2B5EF4-FFF2-40B4-BE49-F238E27FC236}">
                <a16:creationId xmlns:a16="http://schemas.microsoft.com/office/drawing/2014/main" id="{18774C35-F62C-F1BE-CDB1-530BE6B0630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33500" y="4864100"/>
            <a:ext cx="3213100" cy="4102100"/>
          </a:xfrm>
          <a:prstGeom prst="rect">
            <a:avLst/>
          </a:prstGeom>
        </p:spPr>
      </p:pic>
      <p:sp>
        <p:nvSpPr>
          <p:cNvPr id="29" name="TextBox 20">
            <a:extLst>
              <a:ext uri="{FF2B5EF4-FFF2-40B4-BE49-F238E27FC236}">
                <a16:creationId xmlns:a16="http://schemas.microsoft.com/office/drawing/2014/main" id="{5EF5BAAD-48C2-7BEF-381B-50F70FB3C621}"/>
              </a:ext>
            </a:extLst>
          </p:cNvPr>
          <p:cNvSpPr txBox="1"/>
          <p:nvPr/>
        </p:nvSpPr>
        <p:spPr>
          <a:xfrm>
            <a:off x="1758950" y="6057900"/>
            <a:ext cx="2362200" cy="2565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just">
              <a:lnSpc>
                <a:spcPct val="116199"/>
              </a:lnSpc>
              <a:buClr>
                <a:srgbClr val="242424"/>
              </a:buClr>
              <a:buFont typeface="Arial"/>
              <a:buChar char="●"/>
            </a:pPr>
            <a:r>
              <a:rPr lang="ko-KR" altLang="en-US" sz="1600" dirty="0" err="1">
                <a:solidFill>
                  <a:srgbClr val="242424">
                    <a:alpha val="85098"/>
                  </a:srgbClr>
                </a:solidFill>
                <a:ea typeface="Happiness Sans Regular"/>
              </a:rPr>
              <a:t>모든값이</a:t>
            </a:r>
            <a:r>
              <a:rPr lang="ko-KR" altLang="en-US" sz="1600" dirty="0">
                <a:solidFill>
                  <a:srgbClr val="242424">
                    <a:alpha val="85098"/>
                  </a:srgbClr>
                </a:solidFill>
                <a:ea typeface="Happiness Sans Regular"/>
              </a:rPr>
              <a:t> </a:t>
            </a:r>
            <a:r>
              <a:rPr lang="ko-KR" altLang="en-US" sz="1600" dirty="0" err="1">
                <a:solidFill>
                  <a:srgbClr val="242424">
                    <a:alpha val="85098"/>
                  </a:srgbClr>
                </a:solidFill>
                <a:ea typeface="Happiness Sans Regular"/>
              </a:rPr>
              <a:t>결측치인</a:t>
            </a:r>
            <a:r>
              <a:rPr lang="ko-KR" altLang="en-US" sz="1600" dirty="0">
                <a:solidFill>
                  <a:srgbClr val="242424">
                    <a:alpha val="85098"/>
                  </a:srgbClr>
                </a:solidFill>
                <a:ea typeface="Happiness Sans Regular"/>
              </a:rPr>
              <a:t> 경우 </a:t>
            </a:r>
            <a:r>
              <a:rPr lang="en-US" altLang="ko-KR" sz="1600" dirty="0">
                <a:solidFill>
                  <a:srgbClr val="242424">
                    <a:alpha val="85098"/>
                  </a:srgbClr>
                </a:solidFill>
                <a:ea typeface="Happiness Sans Regular"/>
              </a:rPr>
              <a:t>/unique</a:t>
            </a:r>
            <a:r>
              <a:rPr lang="ko-KR" altLang="en-US" sz="1600" dirty="0">
                <a:solidFill>
                  <a:srgbClr val="242424">
                    <a:alpha val="85098"/>
                  </a:srgbClr>
                </a:solidFill>
                <a:ea typeface="Happiness Sans Regular"/>
              </a:rPr>
              <a:t>가</a:t>
            </a:r>
            <a:r>
              <a:rPr lang="en-US" altLang="ko-KR" sz="1600" dirty="0">
                <a:solidFill>
                  <a:srgbClr val="242424">
                    <a:alpha val="85098"/>
                  </a:srgbClr>
                </a:solidFill>
                <a:ea typeface="Happiness Sans Regular"/>
              </a:rPr>
              <a:t> 1</a:t>
            </a:r>
            <a:r>
              <a:rPr lang="ko-KR" altLang="en-US" sz="1600" dirty="0">
                <a:solidFill>
                  <a:srgbClr val="242424">
                    <a:alpha val="85098"/>
                  </a:srgbClr>
                </a:solidFill>
                <a:ea typeface="Happiness Sans Regular"/>
              </a:rPr>
              <a:t>인 경우 제거</a:t>
            </a:r>
          </a:p>
          <a:p>
            <a:pPr marL="342900" lvl="0" indent="-342900" algn="just">
              <a:lnSpc>
                <a:spcPct val="116199"/>
              </a:lnSpc>
              <a:buClr>
                <a:srgbClr val="242424"/>
              </a:buClr>
              <a:buFont typeface="Arial"/>
              <a:buChar char="●"/>
            </a:pPr>
            <a:r>
              <a:rPr lang="ko-KR" altLang="en-US" sz="1600" dirty="0">
                <a:solidFill>
                  <a:srgbClr val="242424">
                    <a:alpha val="85098"/>
                  </a:srgbClr>
                </a:solidFill>
                <a:ea typeface="Happiness Sans Regular"/>
              </a:rPr>
              <a:t>열의 값이 완전히 같은 값을 가지는 열들을 대표 열 하나만 남기고 제거</a:t>
            </a:r>
            <a:endParaRPr lang="en-US" altLang="ko-KR" sz="1600" dirty="0">
              <a:solidFill>
                <a:srgbClr val="242424">
                  <a:alpha val="85098"/>
                </a:srgbClr>
              </a:solidFill>
              <a:ea typeface="Happiness Sans Regular"/>
            </a:endParaRPr>
          </a:p>
          <a:p>
            <a:pPr marL="342900" lvl="0" indent="-342900" algn="just">
              <a:lnSpc>
                <a:spcPct val="116199"/>
              </a:lnSpc>
              <a:buClr>
                <a:srgbClr val="242424"/>
              </a:buClr>
              <a:buFont typeface="Arial"/>
              <a:buChar char="●"/>
            </a:pPr>
            <a:r>
              <a:rPr lang="ko-KR" altLang="en-US" sz="1600" dirty="0">
                <a:solidFill>
                  <a:srgbClr val="242424">
                    <a:alpha val="85098"/>
                  </a:srgbClr>
                </a:solidFill>
                <a:ea typeface="Happiness Sans Regular"/>
              </a:rPr>
              <a:t>수기 데이터를 활용하기 위해 </a:t>
            </a:r>
            <a:r>
              <a:rPr lang="en-US" altLang="ko-KR" sz="1600" dirty="0">
                <a:solidFill>
                  <a:srgbClr val="242424">
                    <a:alpha val="85098"/>
                  </a:srgbClr>
                </a:solidFill>
                <a:ea typeface="Happiness Sans Regular"/>
              </a:rPr>
              <a:t>Date </a:t>
            </a:r>
            <a:r>
              <a:rPr lang="ko-KR" altLang="en-US" sz="1600" dirty="0">
                <a:solidFill>
                  <a:srgbClr val="242424">
                    <a:alpha val="85098"/>
                  </a:srgbClr>
                </a:solidFill>
                <a:ea typeface="Happiness Sans Regular"/>
              </a:rPr>
              <a:t>컬럼에서 월</a:t>
            </a:r>
            <a:r>
              <a:rPr lang="en-US" altLang="ko-KR" sz="1600" dirty="0">
                <a:solidFill>
                  <a:srgbClr val="242424">
                    <a:alpha val="85098"/>
                  </a:srgbClr>
                </a:solidFill>
                <a:ea typeface="Happiness Sans Regular"/>
              </a:rPr>
              <a:t>/</a:t>
            </a:r>
            <a:r>
              <a:rPr lang="ko-KR" altLang="en-US" sz="1600" dirty="0">
                <a:solidFill>
                  <a:srgbClr val="242424">
                    <a:alpha val="85098"/>
                  </a:srgbClr>
                </a:solidFill>
                <a:ea typeface="Happiness Sans Regular"/>
              </a:rPr>
              <a:t>일</a:t>
            </a:r>
            <a:r>
              <a:rPr lang="en-US" altLang="ko-KR" sz="1600" dirty="0">
                <a:solidFill>
                  <a:srgbClr val="242424">
                    <a:alpha val="85098"/>
                  </a:srgbClr>
                </a:solidFill>
                <a:ea typeface="Happiness Sans Regular"/>
              </a:rPr>
              <a:t>/</a:t>
            </a:r>
            <a:r>
              <a:rPr lang="ko-KR" altLang="en-US" sz="1600" dirty="0">
                <a:solidFill>
                  <a:srgbClr val="242424">
                    <a:alpha val="85098"/>
                  </a:srgbClr>
                </a:solidFill>
                <a:ea typeface="Happiness Sans Regular"/>
              </a:rPr>
              <a:t>시간 추출</a:t>
            </a:r>
            <a:endParaRPr lang="en-US" altLang="ko-KR" sz="1600" dirty="0">
              <a:solidFill>
                <a:srgbClr val="242424">
                  <a:alpha val="85098"/>
                </a:srgbClr>
              </a:solidFill>
              <a:ea typeface="Happiness Sans Regular"/>
            </a:endParaRPr>
          </a:p>
          <a:p>
            <a:pPr marL="342900" lvl="0" indent="-342900" algn="just">
              <a:lnSpc>
                <a:spcPct val="116199"/>
              </a:lnSpc>
              <a:buClr>
                <a:srgbClr val="242424"/>
              </a:buClr>
              <a:buFont typeface="Arial"/>
              <a:buChar char="●"/>
            </a:pPr>
            <a:r>
              <a:rPr lang="ko-KR" altLang="en-US" sz="1600" dirty="0">
                <a:solidFill>
                  <a:srgbClr val="242424">
                    <a:alpha val="85098"/>
                  </a:srgbClr>
                </a:solidFill>
                <a:ea typeface="Happiness Sans Regular"/>
              </a:rPr>
              <a:t>수기 데이터로 주어진 시간 외의 </a:t>
            </a:r>
            <a:r>
              <a:rPr lang="en-US" altLang="ko-KR" sz="1600" dirty="0">
                <a:solidFill>
                  <a:srgbClr val="242424">
                    <a:alpha val="85098"/>
                  </a:srgbClr>
                </a:solidFill>
                <a:ea typeface="Happiness Sans Regular"/>
              </a:rPr>
              <a:t>hour </a:t>
            </a:r>
            <a:r>
              <a:rPr lang="ko-KR" altLang="en-US" sz="1600" dirty="0">
                <a:solidFill>
                  <a:srgbClr val="242424">
                    <a:alpha val="85098"/>
                  </a:srgbClr>
                </a:solidFill>
                <a:ea typeface="Happiness Sans Regular"/>
              </a:rPr>
              <a:t>값을 갖는 컬럼 분리</a:t>
            </a:r>
          </a:p>
        </p:txBody>
      </p:sp>
      <p:sp>
        <p:nvSpPr>
          <p:cNvPr id="30" name="TextBox 21">
            <a:extLst>
              <a:ext uri="{FF2B5EF4-FFF2-40B4-BE49-F238E27FC236}">
                <a16:creationId xmlns:a16="http://schemas.microsoft.com/office/drawing/2014/main" id="{751C45B8-15B0-5B2B-DD9E-8644B1226C4C}"/>
              </a:ext>
            </a:extLst>
          </p:cNvPr>
          <p:cNvSpPr txBox="1"/>
          <p:nvPr/>
        </p:nvSpPr>
        <p:spPr>
          <a:xfrm>
            <a:off x="1797050" y="4929444"/>
            <a:ext cx="2286000" cy="1104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300" b="0" i="0" u="none" strike="noStrike" spc="-100" dirty="0">
                <a:solidFill>
                  <a:srgbClr val="486EF3"/>
                </a:solidFill>
                <a:latin typeface="Happiness Sans Title"/>
              </a:rPr>
              <a:t>01.</a:t>
            </a:r>
            <a:r>
              <a:rPr lang="en-US" sz="2300" b="0" i="0" u="none" strike="noStrike" spc="-100" dirty="0">
                <a:solidFill>
                  <a:srgbClr val="486EF3"/>
                </a:solidFill>
                <a:latin typeface="Happiness Sans Regular"/>
              </a:rPr>
              <a:t> </a:t>
            </a:r>
          </a:p>
          <a:p>
            <a:pPr lvl="0" algn="l">
              <a:lnSpc>
                <a:spcPct val="99600"/>
              </a:lnSpc>
            </a:pPr>
            <a:r>
              <a:rPr lang="ko-KR" altLang="en-US" sz="2300" b="0" i="0" u="none" strike="noStrike" dirty="0">
                <a:solidFill>
                  <a:srgbClr val="486EF3"/>
                </a:solidFill>
                <a:ea typeface="Happiness Sans Title"/>
              </a:rPr>
              <a:t>사전 프로세싱</a:t>
            </a:r>
            <a:endParaRPr lang="ko-KR" sz="2300" b="0" i="0" u="none" strike="noStrike" dirty="0">
              <a:solidFill>
                <a:srgbClr val="486EF3"/>
              </a:solidFill>
              <a:ea typeface="Happiness Sans Title"/>
            </a:endParaRPr>
          </a:p>
        </p:txBody>
      </p:sp>
      <p:sp>
        <p:nvSpPr>
          <p:cNvPr id="31" name="화살표: 아래쪽 30">
            <a:extLst>
              <a:ext uri="{FF2B5EF4-FFF2-40B4-BE49-F238E27FC236}">
                <a16:creationId xmlns:a16="http://schemas.microsoft.com/office/drawing/2014/main" id="{F1086E82-FA8E-BA61-7FDC-47A60FCC9112}"/>
              </a:ext>
            </a:extLst>
          </p:cNvPr>
          <p:cNvSpPr/>
          <p:nvPr/>
        </p:nvSpPr>
        <p:spPr>
          <a:xfrm>
            <a:off x="2616200" y="3975100"/>
            <a:ext cx="533400" cy="83820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35927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10198100"/>
            <a:ext cx="18338800" cy="101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0"/>
            <a:ext cx="18338800" cy="1016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787400" y="711200"/>
            <a:ext cx="46736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800" b="1" i="0" u="none" strike="noStrike">
                <a:solidFill>
                  <a:srgbClr val="486EF3"/>
                </a:solidFill>
                <a:latin typeface="Happiness Sans Title"/>
              </a:rPr>
              <a:t>02. DATA PROCESSING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6217900" y="800100"/>
            <a:ext cx="13081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200" b="0" i="0" u="none" strike="noStrike" spc="100">
                <a:solidFill>
                  <a:srgbClr val="242424"/>
                </a:solidFill>
                <a:latin typeface="Happiness Sans Regular"/>
              </a:rPr>
              <a:t>Team AI mens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11200" y="1079500"/>
            <a:ext cx="68072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7200" b="0" i="0" u="none" strike="noStrike" spc="-200">
                <a:solidFill>
                  <a:srgbClr val="242424"/>
                </a:solidFill>
                <a:ea typeface="Happiness Sans Title"/>
              </a:rPr>
              <a:t>데이터</a:t>
            </a:r>
            <a:r>
              <a:rPr lang="en-US" sz="7200" b="0" i="0" u="none" strike="noStrike" spc="-200">
                <a:solidFill>
                  <a:srgbClr val="242424"/>
                </a:solidFill>
                <a:latin typeface="Happiness Sans Title"/>
              </a:rPr>
              <a:t> </a:t>
            </a:r>
            <a:r>
              <a:rPr lang="ko-KR" sz="7200" b="0" i="0" u="none" strike="noStrike" spc="-200">
                <a:solidFill>
                  <a:srgbClr val="242424"/>
                </a:solidFill>
                <a:ea typeface="Happiness Sans Title"/>
              </a:rPr>
              <a:t>프로세싱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742" y="2362200"/>
            <a:ext cx="16764000" cy="71374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3500000">
            <a:off x="16662400" y="3467100"/>
            <a:ext cx="254000" cy="38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8100000">
            <a:off x="16510000" y="3467100"/>
            <a:ext cx="254000" cy="381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2146300" y="2743200"/>
            <a:ext cx="98171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500" b="1" i="0" u="none" strike="noStrike" spc="-100" dirty="0">
                <a:solidFill>
                  <a:srgbClr val="242424"/>
                </a:solidFill>
                <a:latin typeface="Happiness Sans Bold"/>
              </a:rPr>
              <a:t>01. </a:t>
            </a:r>
            <a:r>
              <a:rPr lang="ko-KR" sz="3500" b="1" i="0" u="none" strike="noStrike" spc="-100" dirty="0">
                <a:solidFill>
                  <a:srgbClr val="242424"/>
                </a:solidFill>
                <a:ea typeface="Happiness Sans Bold"/>
              </a:rPr>
              <a:t>사전</a:t>
            </a:r>
            <a:r>
              <a:rPr lang="en-US" sz="3500" b="1" i="0" u="none" strike="noStrike" spc="-100" dirty="0">
                <a:solidFill>
                  <a:srgbClr val="242424"/>
                </a:solidFill>
                <a:latin typeface="Happiness Sans Bold"/>
              </a:rPr>
              <a:t> </a:t>
            </a:r>
            <a:r>
              <a:rPr lang="ko-KR" sz="3500" b="1" i="0" u="none" strike="noStrike" spc="-100" dirty="0">
                <a:solidFill>
                  <a:srgbClr val="242424"/>
                </a:solidFill>
                <a:ea typeface="Happiness Sans Bold"/>
              </a:rPr>
              <a:t>프로세싱</a:t>
            </a:r>
          </a:p>
        </p:txBody>
      </p:sp>
      <p:sp>
        <p:nvSpPr>
          <p:cNvPr id="19" name="TextBox 20">
            <a:extLst>
              <a:ext uri="{FF2B5EF4-FFF2-40B4-BE49-F238E27FC236}">
                <a16:creationId xmlns:a16="http://schemas.microsoft.com/office/drawing/2014/main" id="{A68413DE-D7B6-0692-6680-1D7B839B6615}"/>
              </a:ext>
            </a:extLst>
          </p:cNvPr>
          <p:cNvSpPr txBox="1"/>
          <p:nvPr/>
        </p:nvSpPr>
        <p:spPr>
          <a:xfrm>
            <a:off x="6918081" y="1832183"/>
            <a:ext cx="10182469" cy="398145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just">
              <a:lnSpc>
                <a:spcPct val="116199"/>
              </a:lnSpc>
              <a:buClr>
                <a:srgbClr val="242424"/>
              </a:buClr>
              <a:buFont typeface="Arial"/>
              <a:buChar char="●"/>
            </a:pPr>
            <a:r>
              <a:rPr lang="ko-KR" altLang="en-US" sz="2400" dirty="0">
                <a:solidFill>
                  <a:srgbClr val="242424">
                    <a:alpha val="85098"/>
                  </a:srgbClr>
                </a:solidFill>
                <a:ea typeface="Happiness Sans Regular"/>
              </a:rPr>
              <a:t>모든 값이 </a:t>
            </a:r>
            <a:r>
              <a:rPr lang="ko-KR" altLang="en-US" sz="2400" dirty="0" err="1">
                <a:solidFill>
                  <a:srgbClr val="242424">
                    <a:alpha val="85098"/>
                  </a:srgbClr>
                </a:solidFill>
                <a:ea typeface="Happiness Sans Regular"/>
              </a:rPr>
              <a:t>결측치인</a:t>
            </a:r>
            <a:r>
              <a:rPr lang="ko-KR" altLang="en-US" sz="2400" dirty="0">
                <a:solidFill>
                  <a:srgbClr val="242424">
                    <a:alpha val="85098"/>
                  </a:srgbClr>
                </a:solidFill>
                <a:ea typeface="Happiness Sans Regular"/>
              </a:rPr>
              <a:t> 경우 </a:t>
            </a:r>
            <a:r>
              <a:rPr lang="en-US" altLang="ko-KR" sz="2400" dirty="0">
                <a:solidFill>
                  <a:srgbClr val="242424">
                    <a:alpha val="85098"/>
                  </a:srgbClr>
                </a:solidFill>
                <a:ea typeface="Happiness Sans Regular"/>
              </a:rPr>
              <a:t>/unique</a:t>
            </a:r>
            <a:r>
              <a:rPr lang="ko-KR" altLang="en-US" sz="2400" dirty="0">
                <a:solidFill>
                  <a:srgbClr val="242424">
                    <a:alpha val="85098"/>
                  </a:srgbClr>
                </a:solidFill>
                <a:ea typeface="Happiness Sans Regular"/>
              </a:rPr>
              <a:t>가</a:t>
            </a:r>
            <a:r>
              <a:rPr lang="en-US" altLang="ko-KR" sz="2400" dirty="0">
                <a:solidFill>
                  <a:srgbClr val="242424">
                    <a:alpha val="85098"/>
                  </a:srgbClr>
                </a:solidFill>
                <a:ea typeface="Happiness Sans Regular"/>
              </a:rPr>
              <a:t> 1</a:t>
            </a:r>
            <a:r>
              <a:rPr lang="ko-KR" altLang="en-US" sz="2400" dirty="0">
                <a:solidFill>
                  <a:srgbClr val="242424">
                    <a:alpha val="85098"/>
                  </a:srgbClr>
                </a:solidFill>
                <a:ea typeface="Happiness Sans Regular"/>
              </a:rPr>
              <a:t>인 경우 제거</a:t>
            </a:r>
          </a:p>
          <a:p>
            <a:pPr marL="342900" lvl="0" indent="-342900" algn="just">
              <a:lnSpc>
                <a:spcPct val="116199"/>
              </a:lnSpc>
              <a:buClr>
                <a:srgbClr val="242424"/>
              </a:buClr>
              <a:buFont typeface="Arial"/>
              <a:buChar char="●"/>
            </a:pPr>
            <a:r>
              <a:rPr lang="ko-KR" altLang="en-US" sz="2400" dirty="0">
                <a:solidFill>
                  <a:srgbClr val="242424">
                    <a:alpha val="85098"/>
                  </a:srgbClr>
                </a:solidFill>
                <a:ea typeface="Happiness Sans Regular"/>
              </a:rPr>
              <a:t>열의 값이 완전히 같은 값을 가지는 열들을 대표 열 하나만 남기고 제거</a:t>
            </a:r>
            <a:endParaRPr lang="en-US" altLang="ko-KR" sz="2400" dirty="0">
              <a:solidFill>
                <a:srgbClr val="242424">
                  <a:alpha val="85098"/>
                </a:srgbClr>
              </a:solidFill>
              <a:ea typeface="Happiness Sans Regular"/>
            </a:endParaRPr>
          </a:p>
          <a:p>
            <a:pPr marL="342900" lvl="0" indent="-342900" algn="just">
              <a:lnSpc>
                <a:spcPct val="116199"/>
              </a:lnSpc>
              <a:buClr>
                <a:srgbClr val="242424"/>
              </a:buClr>
              <a:buFont typeface="Arial"/>
              <a:buChar char="●"/>
            </a:pPr>
            <a:r>
              <a:rPr lang="ko-KR" altLang="en-US" sz="2400" b="1" dirty="0">
                <a:solidFill>
                  <a:srgbClr val="242424">
                    <a:alpha val="85098"/>
                  </a:srgbClr>
                </a:solidFill>
                <a:ea typeface="Happiness Sans Regular"/>
              </a:rPr>
              <a:t>수기 데이터를 활용하기 위해 </a:t>
            </a:r>
            <a:r>
              <a:rPr lang="en-US" altLang="ko-KR" sz="2400" b="1" dirty="0">
                <a:solidFill>
                  <a:srgbClr val="242424">
                    <a:alpha val="85098"/>
                  </a:srgbClr>
                </a:solidFill>
                <a:ea typeface="Happiness Sans Regular"/>
              </a:rPr>
              <a:t>Date </a:t>
            </a:r>
            <a:r>
              <a:rPr lang="ko-KR" altLang="en-US" sz="2400" b="1" dirty="0">
                <a:solidFill>
                  <a:srgbClr val="242424">
                    <a:alpha val="85098"/>
                  </a:srgbClr>
                </a:solidFill>
                <a:ea typeface="Happiness Sans Regular"/>
              </a:rPr>
              <a:t>컬럼에서 월</a:t>
            </a:r>
            <a:r>
              <a:rPr lang="en-US" altLang="ko-KR" sz="2400" b="1" dirty="0">
                <a:solidFill>
                  <a:srgbClr val="242424">
                    <a:alpha val="85098"/>
                  </a:srgbClr>
                </a:solidFill>
                <a:ea typeface="Happiness Sans Regular"/>
              </a:rPr>
              <a:t>/</a:t>
            </a:r>
            <a:r>
              <a:rPr lang="ko-KR" altLang="en-US" sz="2400" b="1" dirty="0">
                <a:solidFill>
                  <a:srgbClr val="242424">
                    <a:alpha val="85098"/>
                  </a:srgbClr>
                </a:solidFill>
                <a:ea typeface="Happiness Sans Regular"/>
              </a:rPr>
              <a:t>일</a:t>
            </a:r>
            <a:r>
              <a:rPr lang="en-US" altLang="ko-KR" sz="2400" b="1" dirty="0">
                <a:solidFill>
                  <a:srgbClr val="242424">
                    <a:alpha val="85098"/>
                  </a:srgbClr>
                </a:solidFill>
                <a:ea typeface="Happiness Sans Regular"/>
              </a:rPr>
              <a:t>/</a:t>
            </a:r>
            <a:r>
              <a:rPr lang="ko-KR" altLang="en-US" sz="2400" b="1" dirty="0">
                <a:solidFill>
                  <a:srgbClr val="242424">
                    <a:alpha val="85098"/>
                  </a:srgbClr>
                </a:solidFill>
                <a:ea typeface="Happiness Sans Regular"/>
              </a:rPr>
              <a:t>시간 추출</a:t>
            </a:r>
            <a:endParaRPr lang="en-US" altLang="ko-KR" sz="2400" b="1" dirty="0">
              <a:solidFill>
                <a:srgbClr val="242424">
                  <a:alpha val="85098"/>
                </a:srgbClr>
              </a:solidFill>
              <a:ea typeface="Happiness Sans Regular"/>
            </a:endParaRPr>
          </a:p>
          <a:p>
            <a:pPr marL="342900" lvl="0" indent="-342900" algn="just">
              <a:lnSpc>
                <a:spcPct val="116199"/>
              </a:lnSpc>
              <a:buClr>
                <a:srgbClr val="242424"/>
              </a:buClr>
              <a:buFont typeface="Arial"/>
              <a:buChar char="●"/>
            </a:pPr>
            <a:r>
              <a:rPr lang="ko-KR" altLang="en-US" sz="2400" b="1" dirty="0">
                <a:solidFill>
                  <a:srgbClr val="242424">
                    <a:alpha val="85098"/>
                  </a:srgbClr>
                </a:solidFill>
                <a:ea typeface="Happiness Sans Regular"/>
              </a:rPr>
              <a:t>수기 데이터로 주어진 시간 외의 </a:t>
            </a:r>
            <a:r>
              <a:rPr lang="en-US" altLang="ko-KR" sz="2400" b="1" dirty="0">
                <a:solidFill>
                  <a:srgbClr val="242424">
                    <a:alpha val="85098"/>
                  </a:srgbClr>
                </a:solidFill>
                <a:ea typeface="Happiness Sans Regular"/>
              </a:rPr>
              <a:t>hour </a:t>
            </a:r>
            <a:r>
              <a:rPr lang="ko-KR" altLang="en-US" sz="2400" b="1" dirty="0">
                <a:solidFill>
                  <a:srgbClr val="242424">
                    <a:alpha val="85098"/>
                  </a:srgbClr>
                </a:solidFill>
                <a:ea typeface="Happiness Sans Regular"/>
              </a:rPr>
              <a:t>값을 갖는 컬럼 분리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CC8DAFA9-4783-01F6-4571-43A923B891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5346" y="5232400"/>
            <a:ext cx="12634438" cy="397646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10198100"/>
            <a:ext cx="18338800" cy="101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0"/>
            <a:ext cx="18338800" cy="1016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787400" y="711200"/>
            <a:ext cx="46736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800" b="1" i="0" u="none" strike="noStrike">
                <a:solidFill>
                  <a:srgbClr val="486EF3"/>
                </a:solidFill>
                <a:latin typeface="Happiness Sans Title"/>
              </a:rPr>
              <a:t>02. DATA PROCESSING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6217900" y="800100"/>
            <a:ext cx="13081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200" b="0" i="0" u="none" strike="noStrike" spc="100">
                <a:solidFill>
                  <a:srgbClr val="242424"/>
                </a:solidFill>
                <a:latin typeface="Happiness Sans Regular"/>
              </a:rPr>
              <a:t>Team AI mens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11200" y="1079500"/>
            <a:ext cx="68072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7200" b="0" i="0" u="none" strike="noStrike" spc="-200">
                <a:solidFill>
                  <a:srgbClr val="242424"/>
                </a:solidFill>
                <a:ea typeface="Happiness Sans Title"/>
              </a:rPr>
              <a:t>데이터</a:t>
            </a:r>
            <a:r>
              <a:rPr lang="en-US" sz="7200" b="0" i="0" u="none" strike="noStrike" spc="-200">
                <a:solidFill>
                  <a:srgbClr val="242424"/>
                </a:solidFill>
                <a:latin typeface="Happiness Sans Title"/>
              </a:rPr>
              <a:t> </a:t>
            </a:r>
            <a:r>
              <a:rPr lang="ko-KR" sz="7200" b="0" i="0" u="none" strike="noStrike" spc="-200">
                <a:solidFill>
                  <a:srgbClr val="242424"/>
                </a:solidFill>
                <a:ea typeface="Happiness Sans Title"/>
              </a:rPr>
              <a:t>프로세싱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2387600"/>
            <a:ext cx="16764000" cy="7137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3500" y="3937000"/>
            <a:ext cx="15621000" cy="127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3500000">
            <a:off x="16662400" y="3467100"/>
            <a:ext cx="254000" cy="38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8100000">
            <a:off x="16510000" y="3467100"/>
            <a:ext cx="254000" cy="381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33500" y="4292600"/>
            <a:ext cx="6172200" cy="48514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72400" y="7416800"/>
            <a:ext cx="9486900" cy="17272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72400" y="7416800"/>
            <a:ext cx="9486900" cy="17018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2146300" y="2743200"/>
            <a:ext cx="98171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500" b="1" i="0" u="none" strike="noStrike" spc="-100" dirty="0">
                <a:solidFill>
                  <a:srgbClr val="242424"/>
                </a:solidFill>
                <a:latin typeface="Happiness Sans Bold"/>
              </a:rPr>
              <a:t>01. </a:t>
            </a:r>
            <a:r>
              <a:rPr lang="ko-KR" sz="3500" b="1" i="0" u="none" strike="noStrike" spc="-100" dirty="0">
                <a:solidFill>
                  <a:srgbClr val="242424"/>
                </a:solidFill>
                <a:ea typeface="Happiness Sans Bold"/>
              </a:rPr>
              <a:t>사전</a:t>
            </a:r>
            <a:r>
              <a:rPr lang="en-US" sz="3500" b="1" i="0" u="none" strike="noStrike" spc="-100" dirty="0">
                <a:solidFill>
                  <a:srgbClr val="242424"/>
                </a:solidFill>
                <a:latin typeface="Happiness Sans Bold"/>
              </a:rPr>
              <a:t> </a:t>
            </a:r>
            <a:r>
              <a:rPr lang="ko-KR" sz="3500" b="1" i="0" u="none" strike="noStrike" spc="-100" dirty="0">
                <a:solidFill>
                  <a:srgbClr val="242424"/>
                </a:solidFill>
                <a:ea typeface="Happiness Sans Bold"/>
              </a:rPr>
              <a:t>프로세싱</a:t>
            </a:r>
            <a:r>
              <a:rPr lang="en-US" sz="3500" b="1" i="0" u="none" strike="noStrike" spc="-100" dirty="0">
                <a:solidFill>
                  <a:srgbClr val="242424"/>
                </a:solidFill>
                <a:latin typeface="Happiness Sans Bold"/>
              </a:rPr>
              <a:t> - </a:t>
            </a:r>
            <a:r>
              <a:rPr lang="ko-KR" sz="3500" b="1" i="0" u="none" strike="noStrike" spc="-100" dirty="0" err="1">
                <a:solidFill>
                  <a:srgbClr val="242424"/>
                </a:solidFill>
                <a:ea typeface="Happiness Sans Bold"/>
              </a:rPr>
              <a:t>결측값을</a:t>
            </a:r>
            <a:r>
              <a:rPr lang="en-US" sz="3500" b="1" i="0" u="none" strike="noStrike" spc="-100" dirty="0">
                <a:solidFill>
                  <a:srgbClr val="242424"/>
                </a:solidFill>
                <a:latin typeface="Happiness Sans Bold"/>
              </a:rPr>
              <a:t> </a:t>
            </a:r>
            <a:r>
              <a:rPr lang="ko-KR" sz="3500" b="1" i="0" u="none" strike="noStrike" spc="-100" dirty="0">
                <a:solidFill>
                  <a:srgbClr val="242424"/>
                </a:solidFill>
                <a:ea typeface="Happiness Sans Bold"/>
              </a:rPr>
              <a:t>특정</a:t>
            </a:r>
            <a:r>
              <a:rPr lang="en-US" sz="3500" b="1" i="0" u="none" strike="noStrike" spc="-100" dirty="0">
                <a:solidFill>
                  <a:srgbClr val="242424"/>
                </a:solidFill>
                <a:latin typeface="Happiness Sans Bold"/>
              </a:rPr>
              <a:t> </a:t>
            </a:r>
            <a:r>
              <a:rPr lang="ko-KR" sz="3500" b="1" i="0" u="none" strike="noStrike" spc="-100" dirty="0">
                <a:solidFill>
                  <a:srgbClr val="242424"/>
                </a:solidFill>
                <a:ea typeface="Happiness Sans Bold"/>
              </a:rPr>
              <a:t>값으로</a:t>
            </a:r>
            <a:r>
              <a:rPr lang="en-US" sz="3500" b="1" i="0" u="none" strike="noStrike" spc="-100" dirty="0">
                <a:solidFill>
                  <a:srgbClr val="242424"/>
                </a:solidFill>
                <a:latin typeface="Happiness Sans Bold"/>
              </a:rPr>
              <a:t> </a:t>
            </a:r>
            <a:r>
              <a:rPr lang="ko-KR" sz="3500" b="1" i="0" u="none" strike="noStrike" spc="-100" dirty="0">
                <a:solidFill>
                  <a:srgbClr val="242424"/>
                </a:solidFill>
                <a:ea typeface="Happiness Sans Bold"/>
              </a:rPr>
              <a:t>대체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772400" y="4241800"/>
            <a:ext cx="9779000" cy="177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800" b="1" i="0" u="none" strike="noStrike" dirty="0">
                <a:solidFill>
                  <a:srgbClr val="486EF3"/>
                </a:solidFill>
                <a:latin typeface="Happiness Sans Bold"/>
              </a:rPr>
              <a:t>HEAD NORMAL COORDINATE X AXIS(STAGE1) COLLECT RESULT_DAM</a:t>
            </a:r>
          </a:p>
          <a:p>
            <a:pPr marL="342900" lvl="0" indent="-342900" algn="l">
              <a:lnSpc>
                <a:spcPct val="99600"/>
              </a:lnSpc>
              <a:buClr>
                <a:srgbClr val="242424"/>
              </a:buClr>
              <a:buFont typeface="Arial"/>
              <a:buChar char="●"/>
            </a:pPr>
            <a:r>
              <a:rPr lang="en-US" sz="1600" b="0" i="0" u="none" strike="noStrike" dirty="0">
                <a:solidFill>
                  <a:srgbClr val="242424"/>
                </a:solidFill>
                <a:latin typeface="Happiness Sans Bold"/>
              </a:rPr>
              <a:t>OK </a:t>
            </a:r>
            <a:r>
              <a:rPr lang="ko-KR" sz="1600" b="0" i="0" u="none" strike="noStrike" dirty="0">
                <a:solidFill>
                  <a:srgbClr val="242424"/>
                </a:solidFill>
                <a:ea typeface="Happiness Sans Bold"/>
              </a:rPr>
              <a:t>값을</a:t>
            </a:r>
            <a:r>
              <a:rPr lang="en-US" sz="1600" b="0" i="0" u="none" strike="noStrike" dirty="0">
                <a:solidFill>
                  <a:srgbClr val="242424"/>
                </a:solidFill>
                <a:latin typeface="Happiness Sans Bold"/>
              </a:rPr>
              <a:t> </a:t>
            </a:r>
            <a:r>
              <a:rPr lang="ko-KR" sz="1600" b="0" i="0" u="none" strike="noStrike" dirty="0" err="1">
                <a:solidFill>
                  <a:srgbClr val="242424"/>
                </a:solidFill>
                <a:ea typeface="Happiness Sans Bold"/>
              </a:rPr>
              <a:t>결측값으로</a:t>
            </a:r>
            <a:r>
              <a:rPr lang="en-US" sz="1600" b="0" i="0" u="none" strike="noStrike" dirty="0">
                <a:solidFill>
                  <a:srgbClr val="242424"/>
                </a:solidFill>
                <a:latin typeface="Happiness Sans Bold"/>
              </a:rPr>
              <a:t> </a:t>
            </a:r>
            <a:r>
              <a:rPr lang="ko-KR" sz="1600" b="0" i="0" u="none" strike="noStrike" dirty="0">
                <a:solidFill>
                  <a:srgbClr val="242424"/>
                </a:solidFill>
                <a:ea typeface="Happiness Sans Bold"/>
              </a:rPr>
              <a:t>변경</a:t>
            </a:r>
          </a:p>
          <a:p>
            <a:pPr marL="342900" lvl="0" indent="-342900" algn="l">
              <a:lnSpc>
                <a:spcPct val="99600"/>
              </a:lnSpc>
              <a:buClr>
                <a:srgbClr val="242424"/>
              </a:buClr>
              <a:buFont typeface="Arial"/>
              <a:buChar char="●"/>
            </a:pPr>
            <a:r>
              <a:rPr lang="en-US" sz="1600" b="0" i="0" u="none" strike="noStrike" dirty="0">
                <a:solidFill>
                  <a:srgbClr val="242424"/>
                </a:solidFill>
                <a:latin typeface="Happiness Sans Bold"/>
              </a:rPr>
              <a:t> 'HEAD NORMAL COORDINATE X AXIS(STAGE1) COLLECT RESULT_DAM',</a:t>
            </a:r>
          </a:p>
          <a:p>
            <a:pPr lvl="0" algn="l">
              <a:lnSpc>
                <a:spcPct val="99600"/>
              </a:lnSpc>
            </a:pPr>
            <a:r>
              <a:rPr lang="en-US" sz="1600" b="0" i="0" u="none" strike="noStrike" dirty="0">
                <a:solidFill>
                  <a:srgbClr val="242424"/>
                </a:solidFill>
                <a:latin typeface="Happiness Sans Bold"/>
              </a:rPr>
              <a:t>       'HEAD NORMAL COORDINATE X AXIS(STAGE2) COLLECT RESULT_DAM',</a:t>
            </a:r>
          </a:p>
          <a:p>
            <a:pPr lvl="0" algn="l">
              <a:lnSpc>
                <a:spcPct val="99600"/>
              </a:lnSpc>
            </a:pPr>
            <a:r>
              <a:rPr lang="en-US" sz="1600" b="0" i="0" u="none" strike="noStrike" dirty="0">
                <a:solidFill>
                  <a:srgbClr val="242424"/>
                </a:solidFill>
                <a:latin typeface="Happiness Sans Bold"/>
              </a:rPr>
              <a:t>       'HEAD NORMAL COORDINATE X AXIS(STAGE3) COLLECT RESULT_DAM’ </a:t>
            </a:r>
            <a:r>
              <a:rPr lang="ko-KR" sz="1600" b="0" i="0" u="none" strike="noStrike" dirty="0">
                <a:solidFill>
                  <a:srgbClr val="242424"/>
                </a:solidFill>
                <a:ea typeface="Happiness Sans Bold"/>
              </a:rPr>
              <a:t>열에</a:t>
            </a:r>
            <a:r>
              <a:rPr lang="en-US" sz="1600" b="0" i="0" u="none" strike="noStrike" dirty="0">
                <a:solidFill>
                  <a:srgbClr val="242424"/>
                </a:solidFill>
                <a:latin typeface="Happiness Sans Bold"/>
              </a:rPr>
              <a:t> </a:t>
            </a:r>
            <a:r>
              <a:rPr lang="ko-KR" sz="1600" b="0" i="0" u="none" strike="noStrike" dirty="0">
                <a:solidFill>
                  <a:srgbClr val="242424"/>
                </a:solidFill>
                <a:ea typeface="Happiness Sans Bold"/>
              </a:rPr>
              <a:t>대한</a:t>
            </a:r>
            <a:r>
              <a:rPr lang="en-US" sz="1600" b="0" i="0" u="none" strike="noStrike" dirty="0">
                <a:solidFill>
                  <a:srgbClr val="242424"/>
                </a:solidFill>
                <a:latin typeface="Happiness Sans Bold"/>
              </a:rPr>
              <a:t> </a:t>
            </a:r>
            <a:r>
              <a:rPr lang="ko-KR" sz="1600" b="0" i="0" u="none" strike="noStrike" dirty="0">
                <a:solidFill>
                  <a:srgbClr val="242424"/>
                </a:solidFill>
                <a:ea typeface="Happiness Sans Bold"/>
              </a:rPr>
              <a:t>그래프이다</a:t>
            </a:r>
          </a:p>
          <a:p>
            <a:pPr marL="342900" lvl="0" indent="-342900" algn="l">
              <a:lnSpc>
                <a:spcPct val="99600"/>
              </a:lnSpc>
              <a:buClr>
                <a:srgbClr val="242424"/>
              </a:buClr>
              <a:buFont typeface="Arial"/>
              <a:buChar char="●"/>
            </a:pPr>
            <a:r>
              <a:rPr lang="ko-KR" sz="1600" b="0" i="0" u="none" strike="noStrike" dirty="0" err="1">
                <a:solidFill>
                  <a:srgbClr val="242424"/>
                </a:solidFill>
                <a:ea typeface="Happiness Sans Bold"/>
              </a:rPr>
              <a:t>결측값이</a:t>
            </a:r>
            <a:r>
              <a:rPr lang="en-US" sz="1600" b="0" i="0" u="none" strike="noStrike" dirty="0">
                <a:solidFill>
                  <a:srgbClr val="242424"/>
                </a:solidFill>
                <a:latin typeface="Happiness Sans Bold"/>
              </a:rPr>
              <a:t> </a:t>
            </a:r>
            <a:r>
              <a:rPr lang="ko-KR" sz="1600" b="0" i="0" u="none" strike="noStrike" dirty="0">
                <a:solidFill>
                  <a:srgbClr val="242424"/>
                </a:solidFill>
                <a:ea typeface="Happiness Sans Bold"/>
              </a:rPr>
              <a:t>없는</a:t>
            </a:r>
            <a:r>
              <a:rPr lang="en-US" sz="1600" b="0" i="0" u="none" strike="noStrike" dirty="0">
                <a:solidFill>
                  <a:srgbClr val="242424"/>
                </a:solidFill>
                <a:latin typeface="Happiness Sans Bold"/>
              </a:rPr>
              <a:t> </a:t>
            </a:r>
            <a:r>
              <a:rPr lang="ko-KR" sz="1600" b="0" i="0" u="none" strike="noStrike" dirty="0">
                <a:solidFill>
                  <a:srgbClr val="242424"/>
                </a:solidFill>
                <a:ea typeface="Happiness Sans Bold"/>
              </a:rPr>
              <a:t>행들은</a:t>
            </a:r>
            <a:r>
              <a:rPr lang="en-US" sz="1600" b="0" i="0" u="none" strike="noStrike" dirty="0">
                <a:solidFill>
                  <a:srgbClr val="242424"/>
                </a:solidFill>
                <a:latin typeface="Happiness Sans Bold"/>
              </a:rPr>
              <a:t> 161</a:t>
            </a:r>
            <a:r>
              <a:rPr lang="ko-KR" sz="1600" b="0" i="0" u="none" strike="noStrike" dirty="0">
                <a:solidFill>
                  <a:srgbClr val="242424"/>
                </a:solidFill>
                <a:ea typeface="Happiness Sans Bold"/>
              </a:rPr>
              <a:t>대</a:t>
            </a:r>
            <a:r>
              <a:rPr lang="en-US" sz="1600" b="0" i="0" u="none" strike="noStrike" dirty="0">
                <a:solidFill>
                  <a:srgbClr val="242424"/>
                </a:solidFill>
                <a:latin typeface="Happiness Sans Bold"/>
              </a:rPr>
              <a:t>, 464</a:t>
            </a:r>
            <a:r>
              <a:rPr lang="ko-KR" sz="1600" b="0" i="0" u="none" strike="noStrike" dirty="0">
                <a:solidFill>
                  <a:srgbClr val="242424"/>
                </a:solidFill>
                <a:ea typeface="Happiness Sans Bold"/>
              </a:rPr>
              <a:t>대</a:t>
            </a:r>
            <a:r>
              <a:rPr lang="en-US" sz="1600" b="0" i="0" u="none" strike="noStrike" dirty="0">
                <a:solidFill>
                  <a:srgbClr val="242424"/>
                </a:solidFill>
                <a:latin typeface="Happiness Sans Bold"/>
              </a:rPr>
              <a:t>, 550</a:t>
            </a:r>
            <a:r>
              <a:rPr lang="ko-KR" sz="1600" b="0" i="0" u="none" strike="noStrike" dirty="0">
                <a:solidFill>
                  <a:srgbClr val="242424"/>
                </a:solidFill>
                <a:ea typeface="Happiness Sans Bold"/>
              </a:rPr>
              <a:t>대의</a:t>
            </a:r>
            <a:r>
              <a:rPr lang="en-US" sz="1600" b="0" i="0" u="none" strike="noStrike" dirty="0">
                <a:solidFill>
                  <a:srgbClr val="242424"/>
                </a:solidFill>
                <a:latin typeface="Happiness Sans Bold"/>
              </a:rPr>
              <a:t> </a:t>
            </a:r>
            <a:r>
              <a:rPr lang="ko-KR" sz="1600" b="0" i="0" u="none" strike="noStrike" dirty="0">
                <a:solidFill>
                  <a:srgbClr val="242424"/>
                </a:solidFill>
                <a:ea typeface="Happiness Sans Bold"/>
              </a:rPr>
              <a:t>값을</a:t>
            </a:r>
            <a:r>
              <a:rPr lang="en-US" sz="1600" b="0" i="0" u="none" strike="noStrike" dirty="0">
                <a:solidFill>
                  <a:srgbClr val="242424"/>
                </a:solidFill>
                <a:latin typeface="Happiness Sans Bold"/>
              </a:rPr>
              <a:t> </a:t>
            </a:r>
            <a:r>
              <a:rPr lang="ko-KR" sz="1600" b="0" i="0" u="none" strike="noStrike" dirty="0">
                <a:solidFill>
                  <a:srgbClr val="242424"/>
                </a:solidFill>
                <a:ea typeface="Happiness Sans Bold"/>
              </a:rPr>
              <a:t>하나씩</a:t>
            </a:r>
            <a:r>
              <a:rPr lang="en-US" sz="1600" b="0" i="0" u="none" strike="noStrike" dirty="0">
                <a:solidFill>
                  <a:srgbClr val="242424"/>
                </a:solidFill>
                <a:latin typeface="Happiness Sans Bold"/>
              </a:rPr>
              <a:t> </a:t>
            </a:r>
            <a:r>
              <a:rPr lang="ko-KR" sz="1600" b="0" i="0" u="none" strike="noStrike" dirty="0">
                <a:solidFill>
                  <a:srgbClr val="242424"/>
                </a:solidFill>
                <a:ea typeface="Happiness Sans Bold"/>
              </a:rPr>
              <a:t>가지고</a:t>
            </a:r>
            <a:r>
              <a:rPr lang="en-US" sz="1600" b="0" i="0" u="none" strike="noStrike" dirty="0">
                <a:solidFill>
                  <a:srgbClr val="242424"/>
                </a:solidFill>
                <a:latin typeface="Happiness Sans Bold"/>
              </a:rPr>
              <a:t> </a:t>
            </a:r>
            <a:r>
              <a:rPr lang="ko-KR" sz="1600" b="0" i="0" u="none" strike="noStrike" dirty="0">
                <a:solidFill>
                  <a:srgbClr val="242424"/>
                </a:solidFill>
                <a:ea typeface="Happiness Sans Bold"/>
              </a:rPr>
              <a:t>있으므로</a:t>
            </a:r>
            <a:r>
              <a:rPr lang="en-US" sz="1600" b="0" i="0" u="none" strike="noStrike" dirty="0">
                <a:solidFill>
                  <a:srgbClr val="242424"/>
                </a:solidFill>
                <a:latin typeface="Happiness Sans Bold"/>
              </a:rPr>
              <a:t> DAM</a:t>
            </a:r>
            <a:r>
              <a:rPr lang="ko-KR" sz="1600" b="0" i="0" u="none" strike="noStrike" dirty="0">
                <a:solidFill>
                  <a:srgbClr val="242424"/>
                </a:solidFill>
                <a:ea typeface="Happiness Sans Bold"/>
              </a:rPr>
              <a:t>의</a:t>
            </a:r>
            <a:r>
              <a:rPr lang="en-US" sz="1600" b="0" i="0" u="none" strike="noStrike" dirty="0">
                <a:solidFill>
                  <a:srgbClr val="242424"/>
                </a:solidFill>
                <a:latin typeface="Happiness Sans Bold"/>
              </a:rPr>
              <a:t> </a:t>
            </a:r>
            <a:r>
              <a:rPr lang="ko-KR" sz="1600" b="0" i="0" u="none" strike="noStrike" dirty="0" err="1">
                <a:solidFill>
                  <a:srgbClr val="242424"/>
                </a:solidFill>
                <a:ea typeface="Happiness Sans Bold"/>
              </a:rPr>
              <a:t>토출</a:t>
            </a:r>
            <a:r>
              <a:rPr lang="en-US" sz="1600" b="0" i="0" u="none" strike="noStrike" dirty="0">
                <a:solidFill>
                  <a:srgbClr val="242424"/>
                </a:solidFill>
                <a:latin typeface="Happiness Sans Bold"/>
              </a:rPr>
              <a:t> X</a:t>
            </a:r>
            <a:r>
              <a:rPr lang="ko-KR" sz="1600" b="0" i="0" u="none" strike="noStrike" dirty="0">
                <a:solidFill>
                  <a:srgbClr val="242424"/>
                </a:solidFill>
                <a:ea typeface="Happiness Sans Bold"/>
              </a:rPr>
              <a:t>좌표의</a:t>
            </a:r>
            <a:r>
              <a:rPr lang="en-US" sz="1600" b="0" i="0" u="none" strike="noStrike" dirty="0">
                <a:solidFill>
                  <a:srgbClr val="242424"/>
                </a:solidFill>
                <a:latin typeface="Happiness Sans Bold"/>
              </a:rPr>
              <a:t> </a:t>
            </a:r>
            <a:r>
              <a:rPr lang="ko-KR" sz="1600" b="0" i="0" u="none" strike="noStrike" dirty="0">
                <a:solidFill>
                  <a:srgbClr val="242424"/>
                </a:solidFill>
                <a:ea typeface="Happiness Sans Bold"/>
              </a:rPr>
              <a:t>후보지는</a:t>
            </a:r>
            <a:r>
              <a:rPr lang="en-US" sz="1600" b="0" i="0" u="none" strike="noStrike" dirty="0">
                <a:solidFill>
                  <a:srgbClr val="242424"/>
                </a:solidFill>
                <a:latin typeface="Happiness Sans Bold"/>
              </a:rPr>
              <a:t> 3</a:t>
            </a:r>
            <a:r>
              <a:rPr lang="ko-KR" sz="1600" b="0" i="0" u="none" strike="noStrike" dirty="0">
                <a:solidFill>
                  <a:srgbClr val="242424"/>
                </a:solidFill>
                <a:ea typeface="Happiness Sans Bold"/>
              </a:rPr>
              <a:t>개이다</a:t>
            </a:r>
            <a:r>
              <a:rPr lang="en-US" sz="1600" b="0" i="0" u="none" strike="noStrike" dirty="0">
                <a:solidFill>
                  <a:srgbClr val="242424"/>
                </a:solidFill>
                <a:latin typeface="Happiness Sans Bold"/>
              </a:rPr>
              <a:t>.</a:t>
            </a:r>
          </a:p>
          <a:p>
            <a:pPr marL="342900" lvl="0" indent="-342900" algn="l">
              <a:lnSpc>
                <a:spcPct val="99600"/>
              </a:lnSpc>
              <a:buClr>
                <a:srgbClr val="242424"/>
              </a:buClr>
              <a:buFont typeface="Arial"/>
              <a:buChar char="●"/>
            </a:pPr>
            <a:r>
              <a:rPr lang="ko-KR" sz="1600" b="0" i="0" u="none" strike="noStrike" dirty="0">
                <a:solidFill>
                  <a:srgbClr val="242424"/>
                </a:solidFill>
                <a:ea typeface="Happiness Sans Bold"/>
              </a:rPr>
              <a:t>따라서</a:t>
            </a:r>
            <a:r>
              <a:rPr lang="en-US" sz="1600" b="0" i="0" u="none" strike="noStrike" dirty="0">
                <a:solidFill>
                  <a:srgbClr val="242424"/>
                </a:solidFill>
                <a:latin typeface="Happiness Sans Bold"/>
              </a:rPr>
              <a:t> </a:t>
            </a:r>
            <a:r>
              <a:rPr lang="ko-KR" sz="1600" b="0" i="0" u="none" strike="noStrike" dirty="0" err="1">
                <a:solidFill>
                  <a:srgbClr val="242424"/>
                </a:solidFill>
                <a:ea typeface="Happiness Sans Bold"/>
              </a:rPr>
              <a:t>결측치는</a:t>
            </a:r>
            <a:r>
              <a:rPr lang="en-US" sz="1600" b="0" i="0" u="none" strike="noStrike" dirty="0">
                <a:solidFill>
                  <a:srgbClr val="242424"/>
                </a:solidFill>
                <a:latin typeface="Happiness Sans Bold"/>
              </a:rPr>
              <a:t> </a:t>
            </a:r>
            <a:r>
              <a:rPr lang="ko-KR" sz="1600" b="0" i="0" u="none" strike="noStrike" dirty="0">
                <a:solidFill>
                  <a:srgbClr val="242424"/>
                </a:solidFill>
                <a:ea typeface="Happiness Sans Bold"/>
              </a:rPr>
              <a:t>후보지</a:t>
            </a:r>
            <a:r>
              <a:rPr lang="en-US" sz="1600" b="0" i="0" u="none" strike="noStrike" dirty="0">
                <a:solidFill>
                  <a:srgbClr val="242424"/>
                </a:solidFill>
                <a:latin typeface="Happiness Sans Bold"/>
              </a:rPr>
              <a:t> 3</a:t>
            </a:r>
            <a:r>
              <a:rPr lang="ko-KR" sz="1600" b="0" i="0" u="none" strike="noStrike" dirty="0">
                <a:solidFill>
                  <a:srgbClr val="242424"/>
                </a:solidFill>
                <a:ea typeface="Happiness Sans Bold"/>
              </a:rPr>
              <a:t>개</a:t>
            </a:r>
            <a:r>
              <a:rPr lang="en-US" sz="1600" b="0" i="0" u="none" strike="noStrike" dirty="0">
                <a:solidFill>
                  <a:srgbClr val="242424"/>
                </a:solidFill>
                <a:latin typeface="Happiness Sans Bold"/>
              </a:rPr>
              <a:t> </a:t>
            </a:r>
            <a:r>
              <a:rPr lang="ko-KR" sz="1600" b="0" i="0" u="none" strike="noStrike" dirty="0">
                <a:solidFill>
                  <a:srgbClr val="242424"/>
                </a:solidFill>
                <a:ea typeface="Happiness Sans Bold"/>
              </a:rPr>
              <a:t>중에</a:t>
            </a:r>
            <a:r>
              <a:rPr lang="en-US" sz="1600" b="0" i="0" u="none" strike="noStrike" dirty="0">
                <a:solidFill>
                  <a:srgbClr val="242424"/>
                </a:solidFill>
                <a:latin typeface="Happiness Sans Bold"/>
              </a:rPr>
              <a:t> STAGE2, STAGE3</a:t>
            </a:r>
            <a:r>
              <a:rPr lang="ko-KR" sz="1600" b="0" i="0" u="none" strike="noStrike" dirty="0">
                <a:solidFill>
                  <a:srgbClr val="242424"/>
                </a:solidFill>
                <a:ea typeface="Happiness Sans Bold"/>
              </a:rPr>
              <a:t>에</a:t>
            </a:r>
            <a:r>
              <a:rPr lang="en-US" sz="1600" b="0" i="0" u="none" strike="noStrike" dirty="0">
                <a:solidFill>
                  <a:srgbClr val="242424"/>
                </a:solidFill>
                <a:latin typeface="Happiness Sans Bold"/>
              </a:rPr>
              <a:t> </a:t>
            </a:r>
            <a:r>
              <a:rPr lang="ko-KR" sz="1600" b="0" i="0" u="none" strike="noStrike" dirty="0">
                <a:solidFill>
                  <a:srgbClr val="242424"/>
                </a:solidFill>
                <a:ea typeface="Happiness Sans Bold"/>
              </a:rPr>
              <a:t>나오지</a:t>
            </a:r>
            <a:r>
              <a:rPr lang="en-US" sz="1600" b="0" i="0" u="none" strike="noStrike" dirty="0">
                <a:solidFill>
                  <a:srgbClr val="242424"/>
                </a:solidFill>
                <a:latin typeface="Happiness Sans Bold"/>
              </a:rPr>
              <a:t> </a:t>
            </a:r>
            <a:r>
              <a:rPr lang="ko-KR" sz="1600" b="0" i="0" u="none" strike="noStrike" dirty="0">
                <a:solidFill>
                  <a:srgbClr val="242424"/>
                </a:solidFill>
                <a:ea typeface="Happiness Sans Bold"/>
              </a:rPr>
              <a:t>않은</a:t>
            </a:r>
            <a:r>
              <a:rPr lang="en-US" sz="1600" b="0" i="0" u="none" strike="noStrike" dirty="0">
                <a:solidFill>
                  <a:srgbClr val="242424"/>
                </a:solidFill>
                <a:latin typeface="Happiness Sans Bold"/>
              </a:rPr>
              <a:t> </a:t>
            </a:r>
            <a:r>
              <a:rPr lang="ko-KR" sz="1600" b="0" i="0" u="none" strike="noStrike" dirty="0">
                <a:solidFill>
                  <a:srgbClr val="242424"/>
                </a:solidFill>
                <a:ea typeface="Happiness Sans Bold"/>
              </a:rPr>
              <a:t>후보지로</a:t>
            </a:r>
            <a:r>
              <a:rPr lang="en-US" sz="1600" b="0" i="0" u="none" strike="noStrike" dirty="0">
                <a:solidFill>
                  <a:srgbClr val="242424"/>
                </a:solidFill>
                <a:latin typeface="Happiness Sans Bold"/>
              </a:rPr>
              <a:t> </a:t>
            </a:r>
            <a:r>
              <a:rPr lang="ko-KR" sz="1600" b="0" i="0" u="none" strike="noStrike" dirty="0">
                <a:solidFill>
                  <a:srgbClr val="242424"/>
                </a:solidFill>
                <a:ea typeface="Happiness Sans Bold"/>
              </a:rPr>
              <a:t>채우면</a:t>
            </a:r>
            <a:r>
              <a:rPr lang="en-US" sz="1600" b="0" i="0" u="none" strike="noStrike" dirty="0">
                <a:solidFill>
                  <a:srgbClr val="242424"/>
                </a:solidFill>
                <a:latin typeface="Happiness Sans Bold"/>
              </a:rPr>
              <a:t> </a:t>
            </a:r>
            <a:r>
              <a:rPr lang="ko-KR" sz="1600" b="0" i="0" u="none" strike="noStrike" dirty="0">
                <a:solidFill>
                  <a:srgbClr val="242424"/>
                </a:solidFill>
                <a:ea typeface="Happiness Sans Bold"/>
              </a:rPr>
              <a:t>된다</a:t>
            </a:r>
            <a:r>
              <a:rPr lang="en-US" sz="1600" b="0" i="0" u="none" strike="noStrike" dirty="0">
                <a:solidFill>
                  <a:srgbClr val="242424"/>
                </a:solidFill>
                <a:latin typeface="Happiness Sans Bold"/>
              </a:rPr>
              <a:t>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797800" y="6705600"/>
            <a:ext cx="9779000" cy="558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800" b="1" i="0" u="none" strike="noStrike">
                <a:solidFill>
                  <a:srgbClr val="486EF3"/>
                </a:solidFill>
                <a:latin typeface="Happiness Sans Bold"/>
              </a:rPr>
              <a:t>HEAD NORMAL COORDINATE X AXIS(Stage1) Collect Result_Fill2</a:t>
            </a:r>
          </a:p>
          <a:p>
            <a:pPr marL="342900" lvl="0" indent="-342900" algn="l">
              <a:lnSpc>
                <a:spcPct val="99600"/>
              </a:lnSpc>
              <a:buClr>
                <a:srgbClr val="242424"/>
              </a:buClr>
              <a:buFont typeface="Arial"/>
              <a:buChar char="●"/>
            </a:pPr>
            <a:r>
              <a:rPr lang="ko-KR" sz="1600" b="0" i="0" u="none" strike="noStrike">
                <a:solidFill>
                  <a:srgbClr val="242424"/>
                </a:solidFill>
                <a:ea typeface="Happiness Sans Bold"/>
              </a:rPr>
              <a:t>마찬가지</a:t>
            </a:r>
            <a:r>
              <a:rPr lang="en-US" sz="1600" b="0" i="0" u="none" strike="noStrike">
                <a:solidFill>
                  <a:srgbClr val="242424"/>
                </a:solidFill>
                <a:latin typeface="Happiness Sans Bold"/>
              </a:rPr>
              <a:t> </a:t>
            </a:r>
            <a:r>
              <a:rPr lang="ko-KR" sz="1600" b="0" i="0" u="none" strike="noStrike">
                <a:solidFill>
                  <a:srgbClr val="242424"/>
                </a:solidFill>
                <a:ea typeface="Happiness Sans Bold"/>
              </a:rPr>
              <a:t>방법으로</a:t>
            </a:r>
            <a:r>
              <a:rPr lang="en-US" sz="1600" b="0" i="0" u="none" strike="noStrike">
                <a:solidFill>
                  <a:srgbClr val="242424"/>
                </a:solidFill>
                <a:latin typeface="Happiness Sans Bold"/>
              </a:rPr>
              <a:t> </a:t>
            </a:r>
            <a:r>
              <a:rPr lang="ko-KR" sz="1600" b="0" i="0" u="none" strike="noStrike">
                <a:solidFill>
                  <a:srgbClr val="242424"/>
                </a:solidFill>
                <a:ea typeface="Happiness Sans Bold"/>
              </a:rPr>
              <a:t>아래</a:t>
            </a:r>
            <a:r>
              <a:rPr lang="en-US" sz="1600" b="0" i="0" u="none" strike="noStrike">
                <a:solidFill>
                  <a:srgbClr val="242424"/>
                </a:solidFill>
                <a:latin typeface="Happiness Sans Bold"/>
              </a:rPr>
              <a:t> </a:t>
            </a:r>
            <a:r>
              <a:rPr lang="ko-KR" sz="1600" b="0" i="0" u="none" strike="noStrike">
                <a:solidFill>
                  <a:srgbClr val="242424"/>
                </a:solidFill>
                <a:ea typeface="Happiness Sans Bold"/>
              </a:rPr>
              <a:t>표는</a:t>
            </a:r>
            <a:r>
              <a:rPr lang="en-US" sz="1600" b="0" i="0" u="none" strike="noStrike">
                <a:solidFill>
                  <a:srgbClr val="242424"/>
                </a:solidFill>
                <a:latin typeface="Happiness Sans Bold"/>
              </a:rPr>
              <a:t> Fill2</a:t>
            </a:r>
            <a:r>
              <a:rPr lang="ko-KR" sz="1600" b="0" i="0" u="none" strike="noStrike">
                <a:solidFill>
                  <a:srgbClr val="242424"/>
                </a:solidFill>
                <a:ea typeface="Happiness Sans Bold"/>
              </a:rPr>
              <a:t>의</a:t>
            </a:r>
            <a:r>
              <a:rPr lang="en-US" sz="1600" b="0" i="0" u="none" strike="noStrike">
                <a:solidFill>
                  <a:srgbClr val="242424"/>
                </a:solidFill>
                <a:latin typeface="Happiness Sans Bold"/>
              </a:rPr>
              <a:t> </a:t>
            </a:r>
            <a:r>
              <a:rPr lang="ko-KR" sz="1600" b="0" i="0" u="none" strike="noStrike">
                <a:solidFill>
                  <a:srgbClr val="242424"/>
                </a:solidFill>
                <a:ea typeface="Happiness Sans Bold"/>
              </a:rPr>
              <a:t>토출</a:t>
            </a:r>
            <a:r>
              <a:rPr lang="en-US" sz="1600" b="0" i="0" u="none" strike="noStrike">
                <a:solidFill>
                  <a:srgbClr val="242424"/>
                </a:solidFill>
                <a:latin typeface="Happiness Sans Bold"/>
              </a:rPr>
              <a:t> X</a:t>
            </a:r>
            <a:r>
              <a:rPr lang="ko-KR" sz="1600" b="0" i="0" u="none" strike="noStrike">
                <a:solidFill>
                  <a:srgbClr val="242424"/>
                </a:solidFill>
                <a:ea typeface="Happiness Sans Bold"/>
              </a:rPr>
              <a:t>좌표의</a:t>
            </a:r>
            <a:r>
              <a:rPr lang="en-US" sz="1600" b="0" i="0" u="none" strike="noStrike">
                <a:solidFill>
                  <a:srgbClr val="242424"/>
                </a:solidFill>
                <a:latin typeface="Happiness Sans Bold"/>
              </a:rPr>
              <a:t> </a:t>
            </a:r>
            <a:r>
              <a:rPr lang="ko-KR" sz="1600" b="0" i="0" u="none" strike="noStrike">
                <a:solidFill>
                  <a:srgbClr val="242424"/>
                </a:solidFill>
                <a:ea typeface="Happiness Sans Bold"/>
              </a:rPr>
              <a:t>가능한</a:t>
            </a:r>
            <a:r>
              <a:rPr lang="en-US" sz="1600" b="0" i="0" u="none" strike="noStrike">
                <a:solidFill>
                  <a:srgbClr val="242424"/>
                </a:solidFill>
                <a:latin typeface="Happiness Sans Bold"/>
              </a:rPr>
              <a:t> </a:t>
            </a:r>
            <a:r>
              <a:rPr lang="ko-KR" sz="1600" b="0" i="0" u="none" strike="noStrike">
                <a:solidFill>
                  <a:srgbClr val="242424"/>
                </a:solidFill>
                <a:ea typeface="Happiness Sans Bold"/>
              </a:rPr>
              <a:t>경우</a:t>
            </a:r>
            <a:r>
              <a:rPr lang="en-US" sz="1600" b="0" i="0" u="none" strike="noStrike">
                <a:solidFill>
                  <a:srgbClr val="242424"/>
                </a:solidFill>
                <a:latin typeface="Happiness Sans Bold"/>
              </a:rPr>
              <a:t> </a:t>
            </a:r>
            <a:r>
              <a:rPr lang="ko-KR" sz="1600" b="0" i="0" u="none" strike="noStrike">
                <a:solidFill>
                  <a:srgbClr val="242424"/>
                </a:solidFill>
                <a:ea typeface="Happiness Sans Bold"/>
              </a:rPr>
              <a:t>이다</a:t>
            </a:r>
            <a:r>
              <a:rPr lang="en-US" sz="1600" b="0" i="0" u="none" strike="noStrike">
                <a:solidFill>
                  <a:srgbClr val="242424"/>
                </a:solidFill>
                <a:latin typeface="Happiness Sans Bold"/>
              </a:rPr>
              <a:t>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10198100"/>
            <a:ext cx="18338800" cy="101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0"/>
            <a:ext cx="18338800" cy="1016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787400" y="711200"/>
            <a:ext cx="46736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800" b="1" i="0" u="none" strike="noStrike">
                <a:solidFill>
                  <a:srgbClr val="486EF3"/>
                </a:solidFill>
                <a:latin typeface="Happiness Sans Title"/>
              </a:rPr>
              <a:t>02. DATA PROCESSING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6217900" y="800100"/>
            <a:ext cx="13081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200" b="0" i="0" u="none" strike="noStrike" spc="100">
                <a:solidFill>
                  <a:srgbClr val="242424"/>
                </a:solidFill>
                <a:latin typeface="Happiness Sans Regular"/>
              </a:rPr>
              <a:t>Team AI mens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11200" y="1079500"/>
            <a:ext cx="68072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7200" b="0" i="0" u="none" strike="noStrike" spc="-200">
                <a:solidFill>
                  <a:srgbClr val="242424"/>
                </a:solidFill>
                <a:ea typeface="Happiness Sans Title"/>
              </a:rPr>
              <a:t>데이터</a:t>
            </a:r>
            <a:r>
              <a:rPr lang="en-US" sz="7200" b="0" i="0" u="none" strike="noStrike" spc="-200">
                <a:solidFill>
                  <a:srgbClr val="242424"/>
                </a:solidFill>
                <a:latin typeface="Happiness Sans Title"/>
              </a:rPr>
              <a:t> </a:t>
            </a:r>
            <a:r>
              <a:rPr lang="ko-KR" sz="7200" b="0" i="0" u="none" strike="noStrike" spc="-200">
                <a:solidFill>
                  <a:srgbClr val="242424"/>
                </a:solidFill>
                <a:ea typeface="Happiness Sans Title"/>
              </a:rPr>
              <a:t>프로세싱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3009900"/>
            <a:ext cx="16764000" cy="65151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3500" y="4419600"/>
            <a:ext cx="15621000" cy="127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3500000">
            <a:off x="16725900" y="3822700"/>
            <a:ext cx="254000" cy="38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8100000">
            <a:off x="16573500" y="3822700"/>
            <a:ext cx="254000" cy="381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4826000" y="6642100"/>
            <a:ext cx="355600" cy="3048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8966200" y="6642100"/>
            <a:ext cx="355600" cy="3048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3106400" y="6642100"/>
            <a:ext cx="355600" cy="3048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1484227" y="3035300"/>
            <a:ext cx="8878973" cy="7137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3500" b="1" i="0" u="none" strike="noStrike" spc="-100" dirty="0">
                <a:solidFill>
                  <a:srgbClr val="242424"/>
                </a:solidFill>
                <a:ea typeface="Happiness Sans Bold"/>
              </a:rPr>
              <a:t>처리</a:t>
            </a:r>
            <a:r>
              <a:rPr lang="en-US" sz="3500" b="1" i="0" u="none" strike="noStrike" spc="-100" dirty="0">
                <a:solidFill>
                  <a:srgbClr val="242424"/>
                </a:solidFill>
                <a:latin typeface="Happiness Sans Bold"/>
              </a:rPr>
              <a:t> </a:t>
            </a:r>
            <a:r>
              <a:rPr lang="ko-KR" sz="3500" b="1" i="0" u="none" strike="noStrike" spc="-100" dirty="0">
                <a:solidFill>
                  <a:srgbClr val="242424"/>
                </a:solidFill>
                <a:ea typeface="Happiness Sans Bold"/>
              </a:rPr>
              <a:t>과정</a:t>
            </a:r>
            <a:endParaRPr lang="en-US" altLang="ko-KR" sz="3500" b="1" i="0" u="none" strike="noStrike" spc="-100" dirty="0">
              <a:solidFill>
                <a:srgbClr val="242424"/>
              </a:solidFill>
              <a:ea typeface="Happiness Sans Bold"/>
            </a:endParaRPr>
          </a:p>
          <a:p>
            <a:pPr lvl="0" algn="l">
              <a:lnSpc>
                <a:spcPct val="99600"/>
              </a:lnSpc>
            </a:pPr>
            <a:endParaRPr lang="en-US" altLang="ko-KR" sz="3500" b="1" spc="-100" dirty="0">
              <a:solidFill>
                <a:srgbClr val="242424"/>
              </a:solidFill>
              <a:ea typeface="Happiness Sans Bold"/>
            </a:endParaRPr>
          </a:p>
          <a:p>
            <a:pPr lvl="0" algn="l">
              <a:lnSpc>
                <a:spcPct val="99600"/>
              </a:lnSpc>
            </a:pPr>
            <a:endParaRPr lang="en-US" altLang="ko-KR" sz="3500" b="1" i="0" u="none" strike="noStrike" spc="-100" dirty="0">
              <a:solidFill>
                <a:srgbClr val="242424"/>
              </a:solidFill>
              <a:ea typeface="Happiness Sans Bold"/>
            </a:endParaRPr>
          </a:p>
          <a:p>
            <a:pPr lvl="0" algn="l">
              <a:lnSpc>
                <a:spcPct val="99600"/>
              </a:lnSpc>
            </a:pPr>
            <a:endParaRPr lang="en-US" altLang="ko-KR" sz="3500" b="1" spc="-100" dirty="0">
              <a:solidFill>
                <a:srgbClr val="242424"/>
              </a:solidFill>
              <a:ea typeface="Happiness Sans Bold"/>
            </a:endParaRPr>
          </a:p>
          <a:p>
            <a:pPr lvl="0" algn="l">
              <a:lnSpc>
                <a:spcPct val="99600"/>
              </a:lnSpc>
            </a:pPr>
            <a:endParaRPr lang="en-US" altLang="ko-KR" sz="3500" b="1" i="0" u="none" strike="noStrike" spc="-100" dirty="0">
              <a:solidFill>
                <a:srgbClr val="242424"/>
              </a:solidFill>
              <a:ea typeface="Happiness Sans Bold"/>
            </a:endParaRPr>
          </a:p>
          <a:p>
            <a:pPr lvl="0" algn="l">
              <a:lnSpc>
                <a:spcPct val="99600"/>
              </a:lnSpc>
            </a:pPr>
            <a:endParaRPr lang="en-US" altLang="ko-KR" sz="3500" b="1" spc="-100" dirty="0">
              <a:solidFill>
                <a:srgbClr val="242424"/>
              </a:solidFill>
              <a:ea typeface="Happiness Sans Bold"/>
            </a:endParaRPr>
          </a:p>
          <a:p>
            <a:pPr lvl="0" algn="l">
              <a:lnSpc>
                <a:spcPct val="99600"/>
              </a:lnSpc>
            </a:pPr>
            <a:endParaRPr lang="en-US" altLang="ko-KR" sz="3500" b="1" i="0" u="none" strike="noStrike" spc="-100" dirty="0">
              <a:solidFill>
                <a:srgbClr val="242424"/>
              </a:solidFill>
              <a:ea typeface="Happiness Sans Bold"/>
            </a:endParaRPr>
          </a:p>
          <a:p>
            <a:pPr lvl="0" algn="l">
              <a:lnSpc>
                <a:spcPct val="99600"/>
              </a:lnSpc>
            </a:pPr>
            <a:endParaRPr lang="en-US" altLang="ko-KR" sz="3500" b="1" spc="-100" dirty="0">
              <a:solidFill>
                <a:srgbClr val="242424"/>
              </a:solidFill>
              <a:ea typeface="Happiness Sans Bold"/>
            </a:endParaRPr>
          </a:p>
          <a:p>
            <a:pPr lvl="0" algn="l">
              <a:lnSpc>
                <a:spcPct val="99600"/>
              </a:lnSpc>
            </a:pPr>
            <a:endParaRPr lang="en-US" altLang="ko-KR" sz="3500" b="1" i="0" u="none" strike="noStrike" spc="-100" dirty="0">
              <a:solidFill>
                <a:srgbClr val="242424"/>
              </a:solidFill>
              <a:ea typeface="Happiness Sans Bold"/>
            </a:endParaRPr>
          </a:p>
          <a:p>
            <a:pPr lvl="0" algn="l">
              <a:lnSpc>
                <a:spcPct val="99600"/>
              </a:lnSpc>
            </a:pPr>
            <a:endParaRPr lang="en-US" altLang="ko-KR" sz="3500" b="1" spc="-100" dirty="0">
              <a:solidFill>
                <a:srgbClr val="242424"/>
              </a:solidFill>
              <a:ea typeface="Happiness Sans Bold"/>
            </a:endParaRPr>
          </a:p>
          <a:p>
            <a:pPr lvl="0" algn="l">
              <a:lnSpc>
                <a:spcPct val="99600"/>
              </a:lnSpc>
            </a:pPr>
            <a:endParaRPr lang="en-US" altLang="ko-KR" sz="3500" b="1" i="0" u="none" strike="noStrike" spc="-100" dirty="0">
              <a:solidFill>
                <a:srgbClr val="242424"/>
              </a:solidFill>
              <a:ea typeface="Happiness Sans Bold"/>
            </a:endParaRPr>
          </a:p>
          <a:p>
            <a:pPr lvl="0" algn="l">
              <a:lnSpc>
                <a:spcPct val="99600"/>
              </a:lnSpc>
            </a:pPr>
            <a:r>
              <a:rPr lang="en-US" altLang="ko-KR" sz="3500" b="1" spc="-100" dirty="0">
                <a:solidFill>
                  <a:srgbClr val="242424"/>
                </a:solidFill>
                <a:ea typeface="Happiness Sans Bold"/>
              </a:rPr>
              <a:t>.</a:t>
            </a:r>
            <a:endParaRPr lang="en-US" altLang="ko-KR" sz="3500" b="1" i="0" u="none" strike="noStrike" spc="-100" dirty="0">
              <a:solidFill>
                <a:srgbClr val="242424"/>
              </a:solidFill>
              <a:ea typeface="Happiness Sans Bold"/>
            </a:endParaRPr>
          </a:p>
          <a:p>
            <a:pPr lvl="0" algn="l">
              <a:lnSpc>
                <a:spcPct val="99600"/>
              </a:lnSpc>
            </a:pPr>
            <a:endParaRPr lang="en-US" altLang="ko-KR" sz="3500" b="1" spc="-100" dirty="0">
              <a:solidFill>
                <a:srgbClr val="242424"/>
              </a:solidFill>
              <a:ea typeface="Happiness Sans Bold"/>
            </a:endParaRPr>
          </a:p>
          <a:p>
            <a:pPr lvl="0" algn="l">
              <a:lnSpc>
                <a:spcPct val="99600"/>
              </a:lnSpc>
            </a:pPr>
            <a:endParaRPr lang="en-US" altLang="ko-KR" sz="3500" b="1" i="0" u="none" strike="noStrike" spc="-100" dirty="0">
              <a:solidFill>
                <a:srgbClr val="242424"/>
              </a:solidFill>
              <a:ea typeface="Happiness Sans Bold"/>
            </a:endParaRPr>
          </a:p>
          <a:p>
            <a:pPr lvl="0" algn="l">
              <a:lnSpc>
                <a:spcPct val="99600"/>
              </a:lnSpc>
            </a:pPr>
            <a:endParaRPr lang="ko-KR" sz="3500" b="1" i="0" u="none" strike="noStrike" spc="-100" dirty="0">
              <a:solidFill>
                <a:srgbClr val="242424"/>
              </a:solidFill>
              <a:ea typeface="Happiness Sans Bold"/>
            </a:endParaRP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33500" y="4864100"/>
            <a:ext cx="3213100" cy="41021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1701800" y="6045200"/>
            <a:ext cx="2362200" cy="284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just">
              <a:lnSpc>
                <a:spcPct val="116199"/>
              </a:lnSpc>
              <a:buClr>
                <a:srgbClr val="FFFFFF"/>
              </a:buClr>
              <a:buFont typeface="Arial"/>
              <a:buChar char="●"/>
            </a:pPr>
            <a:r>
              <a:rPr lang="ko-KR" sz="1600" b="0" i="0" u="none" strike="noStrike" dirty="0">
                <a:solidFill>
                  <a:srgbClr val="FFFFFF">
                    <a:alpha val="85098"/>
                  </a:srgbClr>
                </a:solidFill>
                <a:ea typeface="Happiness Sans Regular"/>
              </a:rPr>
              <a:t>절반</a:t>
            </a:r>
            <a:r>
              <a:rPr lang="en-US" sz="1600" b="0" i="0" u="none" strike="noStrike" dirty="0">
                <a:solidFill>
                  <a:srgbClr val="FFFFFF">
                    <a:alpha val="85098"/>
                  </a:srgbClr>
                </a:solidFill>
                <a:latin typeface="Happiness Sans Regular"/>
              </a:rPr>
              <a:t> </a:t>
            </a:r>
            <a:r>
              <a:rPr lang="ko-KR" sz="1600" b="0" i="0" u="none" strike="noStrike" dirty="0">
                <a:solidFill>
                  <a:srgbClr val="FFFFFF">
                    <a:alpha val="85098"/>
                  </a:srgbClr>
                </a:solidFill>
                <a:ea typeface="Happiness Sans Regular"/>
              </a:rPr>
              <a:t>이상이</a:t>
            </a:r>
            <a:r>
              <a:rPr lang="en-US" sz="1600" b="0" i="0" u="none" strike="noStrike" dirty="0">
                <a:solidFill>
                  <a:srgbClr val="FFFFFF">
                    <a:alpha val="85098"/>
                  </a:srgbClr>
                </a:solidFill>
                <a:latin typeface="Happiness Sans Regular"/>
              </a:rPr>
              <a:t> </a:t>
            </a:r>
            <a:r>
              <a:rPr lang="ko-KR" sz="1600" b="0" i="0" u="none" strike="noStrike" dirty="0" err="1">
                <a:solidFill>
                  <a:srgbClr val="FFFFFF">
                    <a:alpha val="85098"/>
                  </a:srgbClr>
                </a:solidFill>
                <a:ea typeface="Happiness Sans Regular"/>
              </a:rPr>
              <a:t>결측치인</a:t>
            </a:r>
            <a:r>
              <a:rPr lang="en-US" sz="1600" b="0" i="0" u="none" strike="noStrike" dirty="0">
                <a:solidFill>
                  <a:srgbClr val="FFFFFF">
                    <a:alpha val="85098"/>
                  </a:srgbClr>
                </a:solidFill>
                <a:latin typeface="Happiness Sans Regular"/>
              </a:rPr>
              <a:t> </a:t>
            </a:r>
            <a:r>
              <a:rPr lang="ko-KR" sz="1600" b="0" i="0" u="none" strike="noStrike" dirty="0">
                <a:solidFill>
                  <a:srgbClr val="FFFFFF">
                    <a:alpha val="85098"/>
                  </a:srgbClr>
                </a:solidFill>
                <a:ea typeface="Happiness Sans Regular"/>
              </a:rPr>
              <a:t>컬럼</a:t>
            </a:r>
            <a:r>
              <a:rPr lang="en-US" sz="1600" b="0" i="0" u="none" strike="noStrike" dirty="0">
                <a:solidFill>
                  <a:srgbClr val="FFFFFF">
                    <a:alpha val="85098"/>
                  </a:srgbClr>
                </a:solidFill>
                <a:latin typeface="Happiness Sans Regular"/>
              </a:rPr>
              <a:t> </a:t>
            </a:r>
            <a:r>
              <a:rPr lang="ko-KR" sz="1600" b="0" i="0" u="none" strike="noStrike" dirty="0">
                <a:solidFill>
                  <a:srgbClr val="FFFFFF">
                    <a:alpha val="85098"/>
                  </a:srgbClr>
                </a:solidFill>
                <a:ea typeface="Happiness Sans Regular"/>
              </a:rPr>
              <a:t>삭제</a:t>
            </a:r>
          </a:p>
          <a:p>
            <a:pPr marL="342900" lvl="0" indent="-342900" algn="just">
              <a:lnSpc>
                <a:spcPct val="116199"/>
              </a:lnSpc>
              <a:buClr>
                <a:srgbClr val="FFFFFF"/>
              </a:buClr>
              <a:buFont typeface="Arial"/>
              <a:buChar char="●"/>
            </a:pPr>
            <a:r>
              <a:rPr lang="ko-KR" sz="1600" b="0" i="0" u="none" strike="noStrike" dirty="0">
                <a:solidFill>
                  <a:srgbClr val="FFFFFF">
                    <a:alpha val="85098"/>
                  </a:srgbClr>
                </a:solidFill>
                <a:ea typeface="Happiness Sans Regular"/>
              </a:rPr>
              <a:t>열의</a:t>
            </a:r>
            <a:r>
              <a:rPr lang="en-US" sz="1600" b="0" i="0" u="none" strike="noStrike" dirty="0">
                <a:solidFill>
                  <a:srgbClr val="FFFFFF">
                    <a:alpha val="85098"/>
                  </a:srgbClr>
                </a:solidFill>
                <a:latin typeface="Happiness Sans Regular"/>
              </a:rPr>
              <a:t> </a:t>
            </a:r>
            <a:r>
              <a:rPr lang="ko-KR" sz="1600" b="0" i="0" u="none" strike="noStrike" dirty="0">
                <a:solidFill>
                  <a:srgbClr val="FFFFFF">
                    <a:alpha val="85098"/>
                  </a:srgbClr>
                </a:solidFill>
                <a:ea typeface="Happiness Sans Regular"/>
              </a:rPr>
              <a:t>값이</a:t>
            </a:r>
            <a:r>
              <a:rPr lang="en-US" sz="1600" b="0" i="0" u="none" strike="noStrike" dirty="0">
                <a:solidFill>
                  <a:srgbClr val="FFFFFF">
                    <a:alpha val="85098"/>
                  </a:srgbClr>
                </a:solidFill>
                <a:latin typeface="Happiness Sans Regular"/>
              </a:rPr>
              <a:t> </a:t>
            </a:r>
            <a:r>
              <a:rPr lang="ko-KR" sz="1600" b="0" i="0" u="none" strike="noStrike" dirty="0">
                <a:solidFill>
                  <a:srgbClr val="FFFFFF">
                    <a:alpha val="85098"/>
                  </a:srgbClr>
                </a:solidFill>
                <a:ea typeface="Happiness Sans Regular"/>
              </a:rPr>
              <a:t>완전히</a:t>
            </a:r>
            <a:r>
              <a:rPr lang="en-US" sz="1600" b="0" i="0" u="none" strike="noStrike" dirty="0">
                <a:solidFill>
                  <a:srgbClr val="FFFFFF">
                    <a:alpha val="85098"/>
                  </a:srgbClr>
                </a:solidFill>
                <a:latin typeface="Happiness Sans Regular"/>
              </a:rPr>
              <a:t> </a:t>
            </a:r>
            <a:r>
              <a:rPr lang="ko-KR" sz="1600" b="0" i="0" u="none" strike="noStrike" dirty="0">
                <a:solidFill>
                  <a:srgbClr val="FFFFFF">
                    <a:alpha val="85098"/>
                  </a:srgbClr>
                </a:solidFill>
                <a:ea typeface="Happiness Sans Regular"/>
              </a:rPr>
              <a:t>같은</a:t>
            </a:r>
            <a:r>
              <a:rPr lang="en-US" sz="1600" b="0" i="0" u="none" strike="noStrike" dirty="0">
                <a:solidFill>
                  <a:srgbClr val="FFFFFF">
                    <a:alpha val="85098"/>
                  </a:srgbClr>
                </a:solidFill>
                <a:latin typeface="Happiness Sans Regular"/>
              </a:rPr>
              <a:t> </a:t>
            </a:r>
            <a:r>
              <a:rPr lang="ko-KR" sz="1600" b="0" i="0" u="none" strike="noStrike" dirty="0">
                <a:solidFill>
                  <a:srgbClr val="FFFFFF">
                    <a:alpha val="85098"/>
                  </a:srgbClr>
                </a:solidFill>
                <a:ea typeface="Happiness Sans Regular"/>
              </a:rPr>
              <a:t>값을</a:t>
            </a:r>
            <a:r>
              <a:rPr lang="en-US" sz="1600" b="0" i="0" u="none" strike="noStrike" dirty="0">
                <a:solidFill>
                  <a:srgbClr val="FFFFFF">
                    <a:alpha val="85098"/>
                  </a:srgbClr>
                </a:solidFill>
                <a:latin typeface="Happiness Sans Regular"/>
              </a:rPr>
              <a:t> </a:t>
            </a:r>
            <a:r>
              <a:rPr lang="ko-KR" sz="1600" b="0" i="0" u="none" strike="noStrike" dirty="0">
                <a:solidFill>
                  <a:srgbClr val="FFFFFF">
                    <a:alpha val="85098"/>
                  </a:srgbClr>
                </a:solidFill>
                <a:ea typeface="Happiness Sans Regular"/>
              </a:rPr>
              <a:t>가지는</a:t>
            </a:r>
            <a:r>
              <a:rPr lang="en-US" sz="1600" b="0" i="0" u="none" strike="noStrike" dirty="0">
                <a:solidFill>
                  <a:srgbClr val="FFFFFF">
                    <a:alpha val="85098"/>
                  </a:srgbClr>
                </a:solidFill>
                <a:latin typeface="Happiness Sans Regular"/>
              </a:rPr>
              <a:t> </a:t>
            </a:r>
            <a:r>
              <a:rPr lang="ko-KR" sz="1600" b="0" i="0" u="none" strike="noStrike" dirty="0">
                <a:solidFill>
                  <a:srgbClr val="FFFFFF">
                    <a:alpha val="85098"/>
                  </a:srgbClr>
                </a:solidFill>
                <a:ea typeface="Happiness Sans Regular"/>
              </a:rPr>
              <a:t>열들을</a:t>
            </a:r>
            <a:r>
              <a:rPr lang="en-US" sz="1600" b="0" i="0" u="none" strike="noStrike" dirty="0">
                <a:solidFill>
                  <a:srgbClr val="FFFFFF">
                    <a:alpha val="85098"/>
                  </a:srgbClr>
                </a:solidFill>
                <a:latin typeface="Happiness Sans Regular"/>
              </a:rPr>
              <a:t> </a:t>
            </a:r>
            <a:r>
              <a:rPr lang="ko-KR" sz="1600" b="0" i="0" u="none" strike="noStrike" dirty="0">
                <a:solidFill>
                  <a:srgbClr val="FFFFFF">
                    <a:alpha val="85098"/>
                  </a:srgbClr>
                </a:solidFill>
                <a:ea typeface="Happiness Sans Regular"/>
              </a:rPr>
              <a:t>대표</a:t>
            </a:r>
            <a:r>
              <a:rPr lang="en-US" sz="1600" b="0" i="0" u="none" strike="noStrike" dirty="0">
                <a:solidFill>
                  <a:srgbClr val="FFFFFF">
                    <a:alpha val="85098"/>
                  </a:srgbClr>
                </a:solidFill>
                <a:latin typeface="Happiness Sans Regular"/>
              </a:rPr>
              <a:t> </a:t>
            </a:r>
            <a:r>
              <a:rPr lang="ko-KR" sz="1600" b="0" i="0" u="none" strike="noStrike" dirty="0">
                <a:solidFill>
                  <a:srgbClr val="FFFFFF">
                    <a:alpha val="85098"/>
                  </a:srgbClr>
                </a:solidFill>
                <a:ea typeface="Happiness Sans Regular"/>
              </a:rPr>
              <a:t>열</a:t>
            </a:r>
            <a:r>
              <a:rPr lang="en-US" sz="1600" b="0" i="0" u="none" strike="noStrike" dirty="0">
                <a:solidFill>
                  <a:srgbClr val="FFFFFF">
                    <a:alpha val="85098"/>
                  </a:srgbClr>
                </a:solidFill>
                <a:latin typeface="Happiness Sans Regular"/>
              </a:rPr>
              <a:t> </a:t>
            </a:r>
            <a:r>
              <a:rPr lang="ko-KR" sz="1600" b="0" i="0" u="none" strike="noStrike" dirty="0">
                <a:solidFill>
                  <a:srgbClr val="FFFFFF">
                    <a:alpha val="85098"/>
                  </a:srgbClr>
                </a:solidFill>
                <a:ea typeface="Happiness Sans Regular"/>
              </a:rPr>
              <a:t>하나만</a:t>
            </a:r>
            <a:r>
              <a:rPr lang="en-US" sz="1600" b="0" i="0" u="none" strike="noStrike" dirty="0">
                <a:solidFill>
                  <a:srgbClr val="FFFFFF">
                    <a:alpha val="85098"/>
                  </a:srgbClr>
                </a:solidFill>
                <a:latin typeface="Happiness Sans Regular"/>
              </a:rPr>
              <a:t> </a:t>
            </a:r>
            <a:r>
              <a:rPr lang="ko-KR" sz="1600" b="0" i="0" u="none" strike="noStrike" dirty="0">
                <a:solidFill>
                  <a:srgbClr val="FFFFFF">
                    <a:alpha val="85098"/>
                  </a:srgbClr>
                </a:solidFill>
                <a:ea typeface="Happiness Sans Regular"/>
              </a:rPr>
              <a:t>남기고</a:t>
            </a:r>
            <a:r>
              <a:rPr lang="en-US" sz="1600" b="0" i="0" u="none" strike="noStrike" dirty="0">
                <a:solidFill>
                  <a:srgbClr val="FFFFFF">
                    <a:alpha val="85098"/>
                  </a:srgbClr>
                </a:solidFill>
                <a:latin typeface="Happiness Sans Regular"/>
              </a:rPr>
              <a:t> </a:t>
            </a:r>
            <a:r>
              <a:rPr lang="ko-KR" sz="1600" b="0" i="0" u="none" strike="noStrike" dirty="0">
                <a:solidFill>
                  <a:srgbClr val="FFFFFF">
                    <a:alpha val="85098"/>
                  </a:srgbClr>
                </a:solidFill>
                <a:ea typeface="Happiness Sans Regular"/>
              </a:rPr>
              <a:t>제거</a:t>
            </a:r>
          </a:p>
          <a:p>
            <a:pPr marL="342900" lvl="0" indent="-342900" algn="just">
              <a:lnSpc>
                <a:spcPct val="116199"/>
              </a:lnSpc>
              <a:buClr>
                <a:srgbClr val="FFFFFF"/>
              </a:buClr>
              <a:buFont typeface="Arial"/>
              <a:buChar char="●"/>
            </a:pPr>
            <a:r>
              <a:rPr lang="ko-KR" sz="1600" b="0" i="0" u="none" strike="noStrike" dirty="0" err="1">
                <a:solidFill>
                  <a:srgbClr val="FFFFFF">
                    <a:alpha val="85098"/>
                  </a:srgbClr>
                </a:solidFill>
                <a:ea typeface="Happiness Sans Regular"/>
              </a:rPr>
              <a:t>결측값을</a:t>
            </a:r>
            <a:r>
              <a:rPr lang="en-US" sz="1600" b="0" i="0" u="none" strike="noStrike" dirty="0">
                <a:solidFill>
                  <a:srgbClr val="FFFFFF">
                    <a:alpha val="85098"/>
                  </a:srgbClr>
                </a:solidFill>
                <a:latin typeface="Happiness Sans Regular"/>
              </a:rPr>
              <a:t> </a:t>
            </a:r>
            <a:r>
              <a:rPr lang="ko-KR" sz="1600" b="0" i="0" u="none" strike="noStrike" dirty="0" err="1">
                <a:solidFill>
                  <a:srgbClr val="FFFFFF">
                    <a:alpha val="85098"/>
                  </a:srgbClr>
                </a:solidFill>
                <a:ea typeface="Happiness Sans Regular"/>
              </a:rPr>
              <a:t>특정값으로</a:t>
            </a:r>
            <a:r>
              <a:rPr lang="en-US" sz="1600" b="0" i="0" u="none" strike="noStrike" dirty="0">
                <a:solidFill>
                  <a:srgbClr val="FFFFFF">
                    <a:alpha val="85098"/>
                  </a:srgbClr>
                </a:solidFill>
                <a:latin typeface="Happiness Sans Regular"/>
              </a:rPr>
              <a:t> </a:t>
            </a:r>
            <a:r>
              <a:rPr lang="ko-KR" sz="1600" b="0" i="0" u="none" strike="noStrike" dirty="0">
                <a:solidFill>
                  <a:srgbClr val="FFFFFF">
                    <a:alpha val="85098"/>
                  </a:srgbClr>
                </a:solidFill>
                <a:ea typeface="Happiness Sans Regular"/>
              </a:rPr>
              <a:t>대체</a:t>
            </a:r>
          </a:p>
          <a:p>
            <a:pPr marL="342900" lvl="0" indent="-342900" algn="just">
              <a:lnSpc>
                <a:spcPct val="116199"/>
              </a:lnSpc>
              <a:buClr>
                <a:srgbClr val="FFFFFF"/>
              </a:buClr>
              <a:buFont typeface="Arial"/>
              <a:buChar char="●"/>
            </a:pPr>
            <a:r>
              <a:rPr lang="ko-KR" sz="1600" b="0" i="0" u="none" strike="noStrike" dirty="0">
                <a:solidFill>
                  <a:srgbClr val="FFFFFF">
                    <a:alpha val="85098"/>
                  </a:srgbClr>
                </a:solidFill>
                <a:ea typeface="Happiness Sans Regular"/>
              </a:rPr>
              <a:t>열의</a:t>
            </a:r>
            <a:r>
              <a:rPr lang="en-US" sz="1600" b="0" i="0" u="none" strike="noStrike" dirty="0">
                <a:solidFill>
                  <a:srgbClr val="FFFFFF">
                    <a:alpha val="85098"/>
                  </a:srgbClr>
                </a:solidFill>
                <a:latin typeface="Happiness Sans Regular"/>
              </a:rPr>
              <a:t> </a:t>
            </a:r>
            <a:r>
              <a:rPr lang="ko-KR" sz="1600" b="0" i="0" u="none" strike="noStrike" dirty="0" err="1">
                <a:solidFill>
                  <a:srgbClr val="FFFFFF">
                    <a:alpha val="85098"/>
                  </a:srgbClr>
                </a:solidFill>
                <a:ea typeface="Happiness Sans Regular"/>
              </a:rPr>
              <a:t>고윳값이</a:t>
            </a:r>
            <a:r>
              <a:rPr lang="en-US" sz="1600" b="0" i="0" u="none" strike="noStrike" dirty="0">
                <a:solidFill>
                  <a:srgbClr val="FFFFFF">
                    <a:alpha val="85098"/>
                  </a:srgbClr>
                </a:solidFill>
                <a:latin typeface="Happiness Sans Regular"/>
              </a:rPr>
              <a:t> 1</a:t>
            </a:r>
            <a:r>
              <a:rPr lang="ko-KR" sz="1600" b="0" i="0" u="none" strike="noStrike" dirty="0">
                <a:solidFill>
                  <a:srgbClr val="FFFFFF">
                    <a:alpha val="85098"/>
                  </a:srgbClr>
                </a:solidFill>
                <a:ea typeface="Happiness Sans Regular"/>
              </a:rPr>
              <a:t>개</a:t>
            </a:r>
            <a:r>
              <a:rPr lang="en-US" sz="1600" b="0" i="0" u="none" strike="noStrike" dirty="0">
                <a:solidFill>
                  <a:srgbClr val="FFFFFF">
                    <a:alpha val="85098"/>
                  </a:srgbClr>
                </a:solidFill>
                <a:latin typeface="Happiness Sans Regular"/>
              </a:rPr>
              <a:t> </a:t>
            </a:r>
            <a:r>
              <a:rPr lang="ko-KR" sz="1600" b="0" i="0" u="none" strike="noStrike" dirty="0">
                <a:solidFill>
                  <a:srgbClr val="FFFFFF">
                    <a:alpha val="85098"/>
                  </a:srgbClr>
                </a:solidFill>
                <a:ea typeface="Happiness Sans Regular"/>
              </a:rPr>
              <a:t>이거나</a:t>
            </a:r>
            <a:r>
              <a:rPr lang="en-US" sz="1600" b="0" i="0" u="none" strike="noStrike" dirty="0">
                <a:solidFill>
                  <a:srgbClr val="FFFFFF">
                    <a:alpha val="85098"/>
                  </a:srgbClr>
                </a:solidFill>
                <a:latin typeface="Happiness Sans Regular"/>
              </a:rPr>
              <a:t>, </a:t>
            </a:r>
            <a:r>
              <a:rPr lang="ko-KR" sz="1600" b="0" i="0" u="none" strike="noStrike" dirty="0">
                <a:solidFill>
                  <a:srgbClr val="FFFFFF">
                    <a:alpha val="85098"/>
                  </a:srgbClr>
                </a:solidFill>
                <a:ea typeface="Happiness Sans Regular"/>
              </a:rPr>
              <a:t>데이터</a:t>
            </a:r>
            <a:r>
              <a:rPr lang="en-US" sz="1600" b="0" i="0" u="none" strike="noStrike" dirty="0">
                <a:solidFill>
                  <a:srgbClr val="FFFFFF">
                    <a:alpha val="85098"/>
                  </a:srgbClr>
                </a:solidFill>
                <a:latin typeface="Happiness Sans Regular"/>
              </a:rPr>
              <a:t> </a:t>
            </a:r>
            <a:r>
              <a:rPr lang="ko-KR" sz="1600" b="0" i="0" u="none" strike="noStrike" dirty="0">
                <a:solidFill>
                  <a:srgbClr val="FFFFFF">
                    <a:alpha val="85098"/>
                  </a:srgbClr>
                </a:solidFill>
                <a:ea typeface="Happiness Sans Regular"/>
              </a:rPr>
              <a:t>개수와</a:t>
            </a:r>
            <a:r>
              <a:rPr lang="en-US" sz="1600" b="0" i="0" u="none" strike="noStrike" dirty="0">
                <a:solidFill>
                  <a:srgbClr val="FFFFFF">
                    <a:alpha val="85098"/>
                  </a:srgbClr>
                </a:solidFill>
                <a:latin typeface="Happiness Sans Regular"/>
              </a:rPr>
              <a:t> </a:t>
            </a:r>
            <a:r>
              <a:rPr lang="ko-KR" sz="1600" b="0" i="0" u="none" strike="noStrike" dirty="0">
                <a:solidFill>
                  <a:srgbClr val="FFFFFF">
                    <a:alpha val="85098"/>
                  </a:srgbClr>
                </a:solidFill>
                <a:ea typeface="Happiness Sans Regular"/>
              </a:rPr>
              <a:t>같은</a:t>
            </a:r>
            <a:r>
              <a:rPr lang="en-US" sz="1600" b="0" i="0" u="none" strike="noStrike" dirty="0">
                <a:solidFill>
                  <a:srgbClr val="FFFFFF">
                    <a:alpha val="85098"/>
                  </a:srgbClr>
                </a:solidFill>
                <a:latin typeface="Happiness Sans Regular"/>
              </a:rPr>
              <a:t> </a:t>
            </a:r>
            <a:r>
              <a:rPr lang="ko-KR" sz="1600" b="0" i="0" u="none" strike="noStrike" dirty="0">
                <a:solidFill>
                  <a:srgbClr val="FFFFFF">
                    <a:alpha val="85098"/>
                  </a:srgbClr>
                </a:solidFill>
                <a:ea typeface="Happiness Sans Regular"/>
              </a:rPr>
              <a:t>열</a:t>
            </a:r>
            <a:r>
              <a:rPr lang="en-US" sz="1600" b="0" i="0" u="none" strike="noStrike" dirty="0">
                <a:solidFill>
                  <a:srgbClr val="FFFFFF">
                    <a:alpha val="85098"/>
                  </a:srgbClr>
                </a:solidFill>
                <a:latin typeface="Happiness Sans Regular"/>
              </a:rPr>
              <a:t> </a:t>
            </a:r>
            <a:r>
              <a:rPr lang="ko-KR" sz="1600" b="0" i="0" u="none" strike="noStrike" dirty="0">
                <a:solidFill>
                  <a:srgbClr val="FFFFFF">
                    <a:alpha val="85098"/>
                  </a:srgbClr>
                </a:solidFill>
                <a:ea typeface="Happiness Sans Regular"/>
              </a:rPr>
              <a:t>제외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828800" y="5130800"/>
            <a:ext cx="2286000" cy="825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500" b="0" i="0" u="none" strike="noStrike" spc="-100" dirty="0">
                <a:solidFill>
                  <a:srgbClr val="FFFFFF"/>
                </a:solidFill>
                <a:latin typeface="Happiness Sans Title"/>
              </a:rPr>
              <a:t>01. </a:t>
            </a:r>
          </a:p>
          <a:p>
            <a:pPr lvl="0" algn="l">
              <a:lnSpc>
                <a:spcPct val="99600"/>
              </a:lnSpc>
            </a:pPr>
            <a:r>
              <a:rPr lang="ko-KR" sz="2500" b="0" i="0" u="none" strike="noStrike" dirty="0">
                <a:solidFill>
                  <a:srgbClr val="FFFFFF"/>
                </a:solidFill>
                <a:ea typeface="Happiness Sans Title"/>
              </a:rPr>
              <a:t>사전</a:t>
            </a:r>
            <a:r>
              <a:rPr lang="en-US" sz="2500" b="0" i="0" u="none" strike="noStrike" dirty="0">
                <a:solidFill>
                  <a:srgbClr val="FFFFFF"/>
                </a:solidFill>
                <a:latin typeface="Happiness Sans Title"/>
              </a:rPr>
              <a:t> </a:t>
            </a:r>
            <a:r>
              <a:rPr lang="ko-KR" sz="2500" b="0" i="0" u="none" strike="noStrike" dirty="0">
                <a:solidFill>
                  <a:srgbClr val="FFFFFF"/>
                </a:solidFill>
                <a:ea typeface="Happiness Sans Title"/>
              </a:rPr>
              <a:t>프로세싱</a:t>
            </a:r>
          </a:p>
        </p:txBody>
      </p:sp>
      <p:pic>
        <p:nvPicPr>
          <p:cNvPr id="19" name="Picture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61000" y="4864100"/>
            <a:ext cx="3213100" cy="4102100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5842000" y="6210300"/>
            <a:ext cx="2362200" cy="2565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just">
              <a:lnSpc>
                <a:spcPct val="116199"/>
              </a:lnSpc>
              <a:buClr>
                <a:srgbClr val="242424"/>
              </a:buClr>
              <a:buFont typeface="Arial"/>
              <a:buChar char="●"/>
            </a:pPr>
            <a:r>
              <a:rPr lang="ko-KR" altLang="en-US" sz="1600" dirty="0">
                <a:solidFill>
                  <a:srgbClr val="242424">
                    <a:alpha val="85098"/>
                  </a:srgbClr>
                </a:solidFill>
                <a:ea typeface="Happiness Sans Regular"/>
              </a:rPr>
              <a:t>각 공정단계</a:t>
            </a:r>
            <a:r>
              <a:rPr lang="en-US" altLang="ko-KR" sz="1600" dirty="0">
                <a:solidFill>
                  <a:srgbClr val="242424">
                    <a:alpha val="85098"/>
                  </a:srgbClr>
                </a:solidFill>
                <a:ea typeface="Happiness Sans Regular"/>
              </a:rPr>
              <a:t>, </a:t>
            </a:r>
            <a:r>
              <a:rPr lang="ko-KR" altLang="en-US" sz="1600" dirty="0">
                <a:solidFill>
                  <a:srgbClr val="242424">
                    <a:alpha val="85098"/>
                  </a:srgbClr>
                </a:solidFill>
                <a:ea typeface="Happiness Sans Regular"/>
              </a:rPr>
              <a:t>스테이지의 </a:t>
            </a:r>
            <a:r>
              <a:rPr lang="ko-KR" altLang="en-US" sz="1600" dirty="0" err="1">
                <a:solidFill>
                  <a:srgbClr val="242424">
                    <a:alpha val="85098"/>
                  </a:srgbClr>
                </a:solidFill>
                <a:ea typeface="Happiness Sans Regular"/>
              </a:rPr>
              <a:t>좌표값</a:t>
            </a:r>
            <a:r>
              <a:rPr lang="en-US" altLang="ko-KR" sz="1600" dirty="0">
                <a:solidFill>
                  <a:srgbClr val="242424">
                    <a:alpha val="85098"/>
                  </a:srgbClr>
                </a:solidFill>
                <a:ea typeface="Happiness Sans Regular"/>
              </a:rPr>
              <a:t>(POSITION)</a:t>
            </a:r>
            <a:r>
              <a:rPr lang="ko-KR" altLang="en-US" sz="1600" dirty="0">
                <a:solidFill>
                  <a:srgbClr val="242424">
                    <a:alpha val="85098"/>
                  </a:srgbClr>
                </a:solidFill>
                <a:ea typeface="Happiness Sans Regular"/>
              </a:rPr>
              <a:t>을 하나의 컬럼으로 만듦</a:t>
            </a:r>
            <a:endParaRPr lang="en-US" altLang="ko-KR" sz="1600" dirty="0">
              <a:solidFill>
                <a:srgbClr val="242424">
                  <a:alpha val="85098"/>
                </a:srgbClr>
              </a:solidFill>
              <a:ea typeface="Happiness Sans Regular"/>
            </a:endParaRPr>
          </a:p>
          <a:p>
            <a:pPr marL="342900" lvl="0" indent="-342900" algn="just">
              <a:lnSpc>
                <a:spcPct val="116199"/>
              </a:lnSpc>
              <a:buClr>
                <a:srgbClr val="242424"/>
              </a:buClr>
              <a:buFont typeface="Arial"/>
              <a:buChar char="●"/>
            </a:pPr>
            <a:r>
              <a:rPr lang="ko-KR" altLang="en-US" sz="1600" dirty="0">
                <a:solidFill>
                  <a:srgbClr val="242424">
                    <a:alpha val="85098"/>
                  </a:srgbClr>
                </a:solidFill>
                <a:ea typeface="Happiness Sans Regular"/>
              </a:rPr>
              <a:t>접두사 기준 </a:t>
            </a:r>
            <a:r>
              <a:rPr lang="en-US" altLang="ko-KR" sz="1600" dirty="0">
                <a:solidFill>
                  <a:srgbClr val="242424">
                    <a:alpha val="85098"/>
                  </a:srgbClr>
                </a:solidFill>
                <a:ea typeface="Happiness Sans Regular"/>
              </a:rPr>
              <a:t>(</a:t>
            </a:r>
            <a:r>
              <a:rPr lang="ko-KR" altLang="en-US" sz="1600" dirty="0">
                <a:solidFill>
                  <a:srgbClr val="242424">
                    <a:alpha val="85098"/>
                  </a:srgbClr>
                </a:solidFill>
                <a:ea typeface="Happiness Sans Regular"/>
              </a:rPr>
              <a:t>공정 명</a:t>
            </a:r>
            <a:r>
              <a:rPr lang="en-US" altLang="ko-KR" sz="1600" dirty="0">
                <a:solidFill>
                  <a:srgbClr val="242424">
                    <a:alpha val="85098"/>
                  </a:srgbClr>
                </a:solidFill>
                <a:ea typeface="Happiness Sans Regular"/>
              </a:rPr>
              <a:t>), </a:t>
            </a:r>
            <a:r>
              <a:rPr lang="ko-KR" altLang="en-US" sz="1600" dirty="0">
                <a:solidFill>
                  <a:srgbClr val="242424">
                    <a:alpha val="85098"/>
                  </a:srgbClr>
                </a:solidFill>
                <a:ea typeface="Happiness Sans Regular"/>
              </a:rPr>
              <a:t>헤드에 관한 위치정보 병합</a:t>
            </a:r>
            <a:endParaRPr lang="en-US" altLang="ko-KR" sz="1600" dirty="0">
              <a:solidFill>
                <a:srgbClr val="242424">
                  <a:alpha val="85098"/>
                </a:srgbClr>
              </a:solidFill>
              <a:ea typeface="Happiness Sans Regular"/>
            </a:endParaRPr>
          </a:p>
          <a:p>
            <a:pPr marL="342900" lvl="0" indent="-342900" algn="just">
              <a:lnSpc>
                <a:spcPct val="116199"/>
              </a:lnSpc>
              <a:buClr>
                <a:srgbClr val="242424"/>
              </a:buClr>
              <a:buFont typeface="Arial"/>
              <a:buChar char="●"/>
            </a:pPr>
            <a:r>
              <a:rPr lang="ko-KR" altLang="en-US" sz="1600" dirty="0">
                <a:solidFill>
                  <a:srgbClr val="242424">
                    <a:alpha val="85098"/>
                  </a:srgbClr>
                </a:solidFill>
                <a:ea typeface="Happiness Sans Regular"/>
              </a:rPr>
              <a:t>레진 배출 시간 관련 프로세싱</a:t>
            </a:r>
            <a:endParaRPr lang="en-US" altLang="ko-KR" sz="1600" dirty="0">
              <a:solidFill>
                <a:srgbClr val="242424">
                  <a:alpha val="85098"/>
                </a:srgbClr>
              </a:solidFill>
              <a:ea typeface="Happiness Sans Regular"/>
            </a:endParaRPr>
          </a:p>
          <a:p>
            <a:pPr marL="342900" lvl="0" indent="-342900" algn="just">
              <a:lnSpc>
                <a:spcPct val="116199"/>
              </a:lnSpc>
              <a:buClr>
                <a:srgbClr val="242424"/>
              </a:buClr>
              <a:buFont typeface="Arial"/>
              <a:buChar char="●"/>
            </a:pPr>
            <a:r>
              <a:rPr lang="ko-KR" altLang="en-US" sz="1600" dirty="0">
                <a:solidFill>
                  <a:srgbClr val="242424">
                    <a:alpha val="85098"/>
                  </a:srgbClr>
                </a:solidFill>
                <a:ea typeface="Happiness Sans Regular"/>
              </a:rPr>
              <a:t>사전 프로세싱 과정에서 구한 시간차 컬럼 생성</a:t>
            </a:r>
            <a:endParaRPr lang="en-US" altLang="ko-KR" sz="1600" dirty="0">
              <a:solidFill>
                <a:srgbClr val="242424">
                  <a:alpha val="85098"/>
                </a:srgbClr>
              </a:solidFill>
              <a:ea typeface="Happiness Sans Regular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5880100" y="4985160"/>
            <a:ext cx="2286000" cy="1104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300" b="0" i="0" u="none" strike="noStrike" spc="-100" dirty="0">
                <a:solidFill>
                  <a:srgbClr val="486EF3"/>
                </a:solidFill>
                <a:latin typeface="Happiness Sans Title"/>
              </a:rPr>
              <a:t>02.</a:t>
            </a:r>
            <a:r>
              <a:rPr lang="en-US" sz="2300" b="0" i="0" u="none" strike="noStrike" spc="-100" dirty="0">
                <a:solidFill>
                  <a:srgbClr val="486EF3"/>
                </a:solidFill>
                <a:latin typeface="Happiness Sans Regular"/>
              </a:rPr>
              <a:t> </a:t>
            </a:r>
          </a:p>
          <a:p>
            <a:pPr lvl="0" algn="l">
              <a:lnSpc>
                <a:spcPct val="99600"/>
              </a:lnSpc>
            </a:pPr>
            <a:r>
              <a:rPr lang="ko-KR" altLang="en-US" sz="2200" b="0" i="0" u="none" strike="noStrike" dirty="0">
                <a:solidFill>
                  <a:srgbClr val="486EF3"/>
                </a:solidFill>
                <a:ea typeface="Happiness Sans Title"/>
              </a:rPr>
              <a:t>연관 컬럼 생성 및 병합</a:t>
            </a:r>
            <a:endParaRPr lang="ko-KR" sz="2200" b="0" i="0" u="none" strike="noStrike" dirty="0">
              <a:solidFill>
                <a:srgbClr val="486EF3"/>
              </a:solidFill>
              <a:ea typeface="Happiness Sans Title"/>
            </a:endParaRPr>
          </a:p>
        </p:txBody>
      </p:sp>
      <p:pic>
        <p:nvPicPr>
          <p:cNvPr id="22" name="Picture 2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01200" y="4864100"/>
            <a:ext cx="3213100" cy="4102100"/>
          </a:xfrm>
          <a:prstGeom prst="rect">
            <a:avLst/>
          </a:prstGeom>
        </p:spPr>
      </p:pic>
      <p:sp>
        <p:nvSpPr>
          <p:cNvPr id="23" name="TextBox 23"/>
          <p:cNvSpPr txBox="1"/>
          <p:nvPr/>
        </p:nvSpPr>
        <p:spPr>
          <a:xfrm>
            <a:off x="9982200" y="5867400"/>
            <a:ext cx="2362200" cy="2882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just">
              <a:lnSpc>
                <a:spcPct val="116199"/>
              </a:lnSpc>
              <a:buClr>
                <a:srgbClr val="242424"/>
              </a:buClr>
              <a:buFont typeface="Arial"/>
              <a:buChar char="●"/>
            </a:pPr>
            <a:r>
              <a:rPr lang="ko-KR" altLang="en-US" b="0" i="0" u="none" strike="noStrike" dirty="0">
                <a:solidFill>
                  <a:srgbClr val="242424">
                    <a:alpha val="85098"/>
                  </a:srgbClr>
                </a:solidFill>
                <a:ea typeface="Happiness Sans Regular"/>
              </a:rPr>
              <a:t>숫자형 변수에서 </a:t>
            </a:r>
            <a:r>
              <a:rPr lang="ko-KR" b="0" i="0" u="none" strike="noStrike" dirty="0">
                <a:solidFill>
                  <a:srgbClr val="242424">
                    <a:alpha val="85098"/>
                  </a:srgbClr>
                </a:solidFill>
                <a:ea typeface="Happiness Sans Regular"/>
              </a:rPr>
              <a:t>높은</a:t>
            </a:r>
            <a:r>
              <a:rPr lang="en-US" b="0" i="0" u="none" strike="noStrike" dirty="0">
                <a:solidFill>
                  <a:srgbClr val="242424">
                    <a:alpha val="85098"/>
                  </a:srgbClr>
                </a:solidFill>
                <a:latin typeface="Happiness Sans Regular"/>
              </a:rPr>
              <a:t> </a:t>
            </a:r>
            <a:r>
              <a:rPr lang="ko-KR" b="0" i="0" u="none" strike="noStrike" dirty="0">
                <a:solidFill>
                  <a:srgbClr val="242424">
                    <a:alpha val="85098"/>
                  </a:srgbClr>
                </a:solidFill>
                <a:ea typeface="Happiness Sans Regular"/>
              </a:rPr>
              <a:t>상관계수를</a:t>
            </a:r>
            <a:r>
              <a:rPr lang="en-US" b="0" i="0" u="none" strike="noStrike" dirty="0">
                <a:solidFill>
                  <a:srgbClr val="242424">
                    <a:alpha val="85098"/>
                  </a:srgbClr>
                </a:solidFill>
                <a:latin typeface="Happiness Sans Regular"/>
              </a:rPr>
              <a:t> </a:t>
            </a:r>
            <a:r>
              <a:rPr lang="ko-KR" b="0" i="0" u="none" strike="noStrike" dirty="0">
                <a:solidFill>
                  <a:srgbClr val="242424">
                    <a:alpha val="85098"/>
                  </a:srgbClr>
                </a:solidFill>
                <a:ea typeface="Happiness Sans Regular"/>
              </a:rPr>
              <a:t>가진</a:t>
            </a:r>
            <a:r>
              <a:rPr lang="en-US" b="0" i="0" u="none" strike="noStrike" dirty="0">
                <a:solidFill>
                  <a:srgbClr val="242424">
                    <a:alpha val="85098"/>
                  </a:srgbClr>
                </a:solidFill>
                <a:latin typeface="Happiness Sans Regular"/>
              </a:rPr>
              <a:t> </a:t>
            </a:r>
            <a:r>
              <a:rPr lang="ko-KR" b="0" i="0" u="none" strike="noStrike" dirty="0">
                <a:solidFill>
                  <a:srgbClr val="242424">
                    <a:alpha val="85098"/>
                  </a:srgbClr>
                </a:solidFill>
                <a:ea typeface="Happiness Sans Regular"/>
              </a:rPr>
              <a:t>컬럼</a:t>
            </a:r>
            <a:r>
              <a:rPr lang="en-US" altLang="ko-KR" b="0" i="0" u="none" strike="noStrike" dirty="0">
                <a:solidFill>
                  <a:srgbClr val="242424">
                    <a:alpha val="85098"/>
                  </a:srgbClr>
                </a:solidFill>
                <a:ea typeface="Happiness Sans Regular"/>
              </a:rPr>
              <a:t> </a:t>
            </a:r>
            <a:r>
              <a:rPr lang="ko-KR" altLang="en-US" b="0" i="0" u="none" strike="noStrike" dirty="0">
                <a:solidFill>
                  <a:srgbClr val="242424">
                    <a:alpha val="85098"/>
                  </a:srgbClr>
                </a:solidFill>
                <a:ea typeface="Happiness Sans Regular"/>
              </a:rPr>
              <a:t>외 제외 </a:t>
            </a:r>
            <a:r>
              <a:rPr lang="en-US" altLang="ko-KR" b="0" i="0" u="none" strike="noStrike" dirty="0">
                <a:solidFill>
                  <a:srgbClr val="242424">
                    <a:alpha val="85098"/>
                  </a:srgbClr>
                </a:solidFill>
                <a:ea typeface="Happiness Sans Regular"/>
              </a:rPr>
              <a:t>(</a:t>
            </a:r>
            <a:r>
              <a:rPr lang="ko-KR" altLang="en-US" dirty="0">
                <a:solidFill>
                  <a:srgbClr val="242424">
                    <a:alpha val="85098"/>
                  </a:srgbClr>
                </a:solidFill>
                <a:ea typeface="Happiness Sans Regular"/>
              </a:rPr>
              <a:t>독립적인 숫자형 변수와 범주형 변수 결합</a:t>
            </a:r>
            <a:r>
              <a:rPr lang="en-US" altLang="ko-KR" dirty="0">
                <a:solidFill>
                  <a:srgbClr val="242424">
                    <a:alpha val="85098"/>
                  </a:srgbClr>
                </a:solidFill>
                <a:ea typeface="Happiness Sans Regular"/>
              </a:rPr>
              <a:t>)</a:t>
            </a:r>
            <a:endParaRPr lang="en-US" altLang="ko-KR" b="0" i="0" u="none" strike="noStrike" dirty="0">
              <a:solidFill>
                <a:srgbClr val="242424">
                  <a:alpha val="85098"/>
                </a:srgbClr>
              </a:solidFill>
              <a:ea typeface="Happiness Sans Regular"/>
            </a:endParaRPr>
          </a:p>
          <a:p>
            <a:pPr marL="342900" lvl="0" indent="-342900" algn="just">
              <a:lnSpc>
                <a:spcPct val="116199"/>
              </a:lnSpc>
              <a:buClr>
                <a:srgbClr val="242424"/>
              </a:buClr>
              <a:buFont typeface="Arial"/>
              <a:buChar char="●"/>
            </a:pPr>
            <a:r>
              <a:rPr lang="en-US" altLang="ko-KR" b="0" i="0" u="none" strike="noStrike" dirty="0">
                <a:solidFill>
                  <a:srgbClr val="242424">
                    <a:alpha val="85098"/>
                  </a:srgbClr>
                </a:solidFill>
                <a:ea typeface="Happiness Sans Regular"/>
              </a:rPr>
              <a:t>Target </a:t>
            </a:r>
            <a:r>
              <a:rPr lang="ko-KR" altLang="en-US" b="0" i="0" u="none" strike="noStrike" dirty="0">
                <a:solidFill>
                  <a:srgbClr val="242424">
                    <a:alpha val="85098"/>
                  </a:srgbClr>
                </a:solidFill>
                <a:ea typeface="Happiness Sans Regular"/>
              </a:rPr>
              <a:t>값 인코딩</a:t>
            </a:r>
            <a:endParaRPr lang="en-US" b="0" i="0" u="none" strike="noStrike" dirty="0">
              <a:solidFill>
                <a:srgbClr val="242424">
                  <a:alpha val="85098"/>
                </a:srgbClr>
              </a:solidFill>
              <a:latin typeface="Happiness Sans Regular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10058400" y="5285863"/>
            <a:ext cx="2286000" cy="825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300" b="0" i="0" u="none" strike="noStrike" spc="-100" dirty="0">
                <a:solidFill>
                  <a:srgbClr val="486EF3"/>
                </a:solidFill>
                <a:latin typeface="Happiness Sans Title"/>
              </a:rPr>
              <a:t>03.</a:t>
            </a:r>
            <a:r>
              <a:rPr lang="en-US" sz="2300" b="0" i="0" u="none" strike="noStrike" spc="-100" dirty="0">
                <a:solidFill>
                  <a:srgbClr val="486EF3"/>
                </a:solidFill>
                <a:latin typeface="Happiness Sans Regular"/>
              </a:rPr>
              <a:t> </a:t>
            </a:r>
          </a:p>
          <a:p>
            <a:pPr lvl="0" algn="l">
              <a:lnSpc>
                <a:spcPct val="99600"/>
              </a:lnSpc>
            </a:pPr>
            <a:r>
              <a:rPr lang="ko-KR" altLang="en-US" sz="2300" dirty="0">
                <a:solidFill>
                  <a:srgbClr val="486EF3"/>
                </a:solidFill>
                <a:ea typeface="Happiness Sans Title"/>
              </a:rPr>
              <a:t>이외 컬럼 프로세싱</a:t>
            </a:r>
            <a:endParaRPr lang="ko-KR" sz="2300" b="0" i="0" u="none" strike="noStrike" dirty="0">
              <a:solidFill>
                <a:srgbClr val="486EF3"/>
              </a:solidFill>
              <a:ea typeface="Happiness Sans Title"/>
            </a:endParaRPr>
          </a:p>
        </p:txBody>
      </p:sp>
      <p:pic>
        <p:nvPicPr>
          <p:cNvPr id="25" name="Picture 2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728700" y="4864100"/>
            <a:ext cx="3213100" cy="4102100"/>
          </a:xfrm>
          <a:prstGeom prst="rect">
            <a:avLst/>
          </a:prstGeom>
        </p:spPr>
      </p:pic>
      <p:sp>
        <p:nvSpPr>
          <p:cNvPr id="26" name="TextBox 26"/>
          <p:cNvSpPr txBox="1"/>
          <p:nvPr/>
        </p:nvSpPr>
        <p:spPr>
          <a:xfrm>
            <a:off x="14109700" y="6273800"/>
            <a:ext cx="2362200" cy="2425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just">
              <a:lnSpc>
                <a:spcPct val="116199"/>
              </a:lnSpc>
              <a:buClr>
                <a:srgbClr val="242424"/>
              </a:buClr>
              <a:buFont typeface="Arial"/>
              <a:buChar char="●"/>
            </a:pPr>
            <a:r>
              <a:rPr lang="ko-KR" altLang="en-US" dirty="0">
                <a:solidFill>
                  <a:srgbClr val="242424">
                    <a:alpha val="85098"/>
                  </a:srgbClr>
                </a:solidFill>
                <a:ea typeface="Happiness Sans Regular"/>
              </a:rPr>
              <a:t>불균형 처리를 위해 가중치 차등부여 </a:t>
            </a:r>
            <a:endParaRPr lang="en-US" altLang="ko-KR" dirty="0">
              <a:solidFill>
                <a:srgbClr val="242424">
                  <a:alpha val="85098"/>
                </a:srgbClr>
              </a:solidFill>
              <a:ea typeface="Happiness Sans Regular"/>
            </a:endParaRPr>
          </a:p>
          <a:p>
            <a:pPr marL="342900" lvl="0" indent="-342900" algn="just">
              <a:lnSpc>
                <a:spcPct val="116199"/>
              </a:lnSpc>
              <a:buClr>
                <a:srgbClr val="242424"/>
              </a:buClr>
              <a:buFont typeface="Arial"/>
              <a:buChar char="●"/>
            </a:pPr>
            <a:r>
              <a:rPr lang="ko-KR" altLang="en-US" b="0" i="0" u="none" strike="noStrike" dirty="0">
                <a:solidFill>
                  <a:srgbClr val="242424">
                    <a:alpha val="85098"/>
                  </a:srgbClr>
                </a:solidFill>
                <a:ea typeface="Happiness Sans Regular"/>
              </a:rPr>
              <a:t>최고 성능 파라미터  로 모델 학습</a:t>
            </a:r>
          </a:p>
          <a:p>
            <a:pPr marL="342900" lvl="0" indent="-342900" algn="just">
              <a:lnSpc>
                <a:spcPct val="116199"/>
              </a:lnSpc>
              <a:buClr>
                <a:srgbClr val="242424"/>
              </a:buClr>
              <a:buFont typeface="Arial"/>
              <a:buChar char="●"/>
            </a:pPr>
            <a:r>
              <a:rPr lang="en-US" altLang="ko-KR" b="0" i="0" u="none" strike="noStrike" dirty="0">
                <a:solidFill>
                  <a:srgbClr val="242424">
                    <a:alpha val="85098"/>
                  </a:srgbClr>
                </a:solidFill>
                <a:ea typeface="Happiness Sans Regular"/>
              </a:rPr>
              <a:t>K-fold </a:t>
            </a:r>
            <a:r>
              <a:rPr lang="ko-KR" altLang="en-US" b="0" i="0" u="none" strike="noStrike" dirty="0">
                <a:solidFill>
                  <a:srgbClr val="242424">
                    <a:alpha val="85098"/>
                  </a:srgbClr>
                </a:solidFill>
                <a:ea typeface="Happiness Sans Regular"/>
              </a:rPr>
              <a:t>교차검증</a:t>
            </a:r>
          </a:p>
          <a:p>
            <a:pPr marL="342900" lvl="0" indent="-342900" algn="just">
              <a:lnSpc>
                <a:spcPct val="116199"/>
              </a:lnSpc>
              <a:buClr>
                <a:srgbClr val="242424"/>
              </a:buClr>
              <a:buFont typeface="Arial"/>
              <a:buChar char="●"/>
            </a:pPr>
            <a:endParaRPr lang="ko-KR" sz="1600" b="0" i="0" u="none" strike="noStrike" dirty="0">
              <a:solidFill>
                <a:srgbClr val="242424">
                  <a:alpha val="85098"/>
                </a:srgbClr>
              </a:solidFill>
              <a:ea typeface="Happiness Sans Regular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14236700" y="5130800"/>
            <a:ext cx="3340100" cy="1104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300" b="0" i="0" u="none" strike="noStrike" spc="-100">
                <a:solidFill>
                  <a:srgbClr val="486EF3"/>
                </a:solidFill>
                <a:latin typeface="Happiness Sans Title"/>
              </a:rPr>
              <a:t>04.</a:t>
            </a:r>
            <a:r>
              <a:rPr lang="en-US" sz="2300" b="0" i="0" u="none" strike="noStrike" spc="-100">
                <a:solidFill>
                  <a:srgbClr val="486EF3"/>
                </a:solidFill>
                <a:latin typeface="Happiness Sans Regular"/>
              </a:rPr>
              <a:t> </a:t>
            </a:r>
          </a:p>
          <a:p>
            <a:pPr lvl="0" algn="l">
              <a:lnSpc>
                <a:spcPct val="99600"/>
              </a:lnSpc>
            </a:pPr>
            <a:r>
              <a:rPr lang="ko-KR" sz="2300" b="0" i="0" u="none" strike="noStrike">
                <a:solidFill>
                  <a:srgbClr val="486EF3"/>
                </a:solidFill>
                <a:ea typeface="Happiness Sans Title"/>
              </a:rPr>
              <a:t>불균형</a:t>
            </a:r>
            <a:r>
              <a:rPr lang="en-US" sz="2300" b="0" i="0" u="none" strike="noStrike">
                <a:solidFill>
                  <a:srgbClr val="486EF3"/>
                </a:solidFill>
                <a:latin typeface="Happiness Sans Title"/>
              </a:rPr>
              <a:t> </a:t>
            </a:r>
            <a:r>
              <a:rPr lang="ko-KR" sz="2300" b="0" i="0" u="none" strike="noStrike">
                <a:solidFill>
                  <a:srgbClr val="486EF3"/>
                </a:solidFill>
                <a:ea typeface="Happiness Sans Title"/>
              </a:rPr>
              <a:t>처리</a:t>
            </a:r>
            <a:r>
              <a:rPr lang="en-US" sz="2300" b="0" i="0" u="none" strike="noStrike">
                <a:solidFill>
                  <a:srgbClr val="486EF3"/>
                </a:solidFill>
                <a:latin typeface="Happiness Sans Title"/>
              </a:rPr>
              <a:t> </a:t>
            </a:r>
            <a:r>
              <a:rPr lang="ko-KR" sz="2300" b="0" i="0" u="none" strike="noStrike">
                <a:solidFill>
                  <a:srgbClr val="486EF3"/>
                </a:solidFill>
                <a:ea typeface="Happiness Sans Title"/>
              </a:rPr>
              <a:t>및</a:t>
            </a:r>
            <a:r>
              <a:rPr lang="en-US" sz="2300" b="0" i="0" u="none" strike="noStrike">
                <a:solidFill>
                  <a:srgbClr val="486EF3"/>
                </a:solidFill>
                <a:latin typeface="Happiness Sans Title"/>
              </a:rPr>
              <a:t> </a:t>
            </a:r>
          </a:p>
          <a:p>
            <a:pPr lvl="0" algn="l">
              <a:lnSpc>
                <a:spcPct val="99600"/>
              </a:lnSpc>
            </a:pPr>
            <a:r>
              <a:rPr lang="ko-KR" sz="2300" b="0" i="0" u="none" strike="noStrike">
                <a:solidFill>
                  <a:srgbClr val="486EF3"/>
                </a:solidFill>
                <a:ea typeface="Happiness Sans Title"/>
              </a:rPr>
              <a:t>교차</a:t>
            </a:r>
            <a:r>
              <a:rPr lang="en-US" sz="2300" b="0" i="0" u="none" strike="noStrike">
                <a:solidFill>
                  <a:srgbClr val="486EF3"/>
                </a:solidFill>
                <a:latin typeface="Happiness Sans Title"/>
              </a:rPr>
              <a:t> </a:t>
            </a:r>
            <a:r>
              <a:rPr lang="ko-KR" sz="2300" b="0" i="0" u="none" strike="noStrike">
                <a:solidFill>
                  <a:srgbClr val="486EF3"/>
                </a:solidFill>
                <a:ea typeface="Happiness Sans Title"/>
              </a:rPr>
              <a:t>검증</a:t>
            </a:r>
          </a:p>
        </p:txBody>
      </p:sp>
      <p:pic>
        <p:nvPicPr>
          <p:cNvPr id="28" name="Picture 19">
            <a:extLst>
              <a:ext uri="{FF2B5EF4-FFF2-40B4-BE49-F238E27FC236}">
                <a16:creationId xmlns:a16="http://schemas.microsoft.com/office/drawing/2014/main" id="{18774C35-F62C-F1BE-CDB1-530BE6B0630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33500" y="4864100"/>
            <a:ext cx="3213100" cy="4102100"/>
          </a:xfrm>
          <a:prstGeom prst="rect">
            <a:avLst/>
          </a:prstGeom>
        </p:spPr>
      </p:pic>
      <p:sp>
        <p:nvSpPr>
          <p:cNvPr id="29" name="TextBox 20">
            <a:extLst>
              <a:ext uri="{FF2B5EF4-FFF2-40B4-BE49-F238E27FC236}">
                <a16:creationId xmlns:a16="http://schemas.microsoft.com/office/drawing/2014/main" id="{5EF5BAAD-48C2-7BEF-381B-50F70FB3C621}"/>
              </a:ext>
            </a:extLst>
          </p:cNvPr>
          <p:cNvSpPr txBox="1"/>
          <p:nvPr/>
        </p:nvSpPr>
        <p:spPr>
          <a:xfrm>
            <a:off x="1758950" y="6057900"/>
            <a:ext cx="2362200" cy="2565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just">
              <a:lnSpc>
                <a:spcPct val="116199"/>
              </a:lnSpc>
              <a:buClr>
                <a:srgbClr val="242424"/>
              </a:buClr>
              <a:buFont typeface="Arial"/>
              <a:buChar char="●"/>
            </a:pPr>
            <a:r>
              <a:rPr lang="ko-KR" altLang="en-US" sz="1600" dirty="0" err="1">
                <a:solidFill>
                  <a:srgbClr val="242424">
                    <a:alpha val="85098"/>
                  </a:srgbClr>
                </a:solidFill>
                <a:ea typeface="Happiness Sans Regular"/>
              </a:rPr>
              <a:t>모든값이</a:t>
            </a:r>
            <a:r>
              <a:rPr lang="ko-KR" altLang="en-US" sz="1600" dirty="0">
                <a:solidFill>
                  <a:srgbClr val="242424">
                    <a:alpha val="85098"/>
                  </a:srgbClr>
                </a:solidFill>
                <a:ea typeface="Happiness Sans Regular"/>
              </a:rPr>
              <a:t> </a:t>
            </a:r>
            <a:r>
              <a:rPr lang="ko-KR" altLang="en-US" sz="1600" dirty="0" err="1">
                <a:solidFill>
                  <a:srgbClr val="242424">
                    <a:alpha val="85098"/>
                  </a:srgbClr>
                </a:solidFill>
                <a:ea typeface="Happiness Sans Regular"/>
              </a:rPr>
              <a:t>결측치인</a:t>
            </a:r>
            <a:r>
              <a:rPr lang="ko-KR" altLang="en-US" sz="1600" dirty="0">
                <a:solidFill>
                  <a:srgbClr val="242424">
                    <a:alpha val="85098"/>
                  </a:srgbClr>
                </a:solidFill>
                <a:ea typeface="Happiness Sans Regular"/>
              </a:rPr>
              <a:t> 경우 </a:t>
            </a:r>
            <a:r>
              <a:rPr lang="en-US" altLang="ko-KR" sz="1600" dirty="0">
                <a:solidFill>
                  <a:srgbClr val="242424">
                    <a:alpha val="85098"/>
                  </a:srgbClr>
                </a:solidFill>
                <a:ea typeface="Happiness Sans Regular"/>
              </a:rPr>
              <a:t>/unique</a:t>
            </a:r>
            <a:r>
              <a:rPr lang="ko-KR" altLang="en-US" sz="1600" dirty="0">
                <a:solidFill>
                  <a:srgbClr val="242424">
                    <a:alpha val="85098"/>
                  </a:srgbClr>
                </a:solidFill>
                <a:ea typeface="Happiness Sans Regular"/>
              </a:rPr>
              <a:t>가</a:t>
            </a:r>
            <a:r>
              <a:rPr lang="en-US" altLang="ko-KR" sz="1600" dirty="0">
                <a:solidFill>
                  <a:srgbClr val="242424">
                    <a:alpha val="85098"/>
                  </a:srgbClr>
                </a:solidFill>
                <a:ea typeface="Happiness Sans Regular"/>
              </a:rPr>
              <a:t> 1</a:t>
            </a:r>
            <a:r>
              <a:rPr lang="ko-KR" altLang="en-US" sz="1600" dirty="0">
                <a:solidFill>
                  <a:srgbClr val="242424">
                    <a:alpha val="85098"/>
                  </a:srgbClr>
                </a:solidFill>
                <a:ea typeface="Happiness Sans Regular"/>
              </a:rPr>
              <a:t>인 경우 제거</a:t>
            </a:r>
          </a:p>
          <a:p>
            <a:pPr marL="342900" lvl="0" indent="-342900" algn="just">
              <a:lnSpc>
                <a:spcPct val="116199"/>
              </a:lnSpc>
              <a:buClr>
                <a:srgbClr val="242424"/>
              </a:buClr>
              <a:buFont typeface="Arial"/>
              <a:buChar char="●"/>
            </a:pPr>
            <a:r>
              <a:rPr lang="ko-KR" altLang="en-US" sz="1600" dirty="0">
                <a:solidFill>
                  <a:srgbClr val="242424">
                    <a:alpha val="85098"/>
                  </a:srgbClr>
                </a:solidFill>
                <a:ea typeface="Happiness Sans Regular"/>
              </a:rPr>
              <a:t>열의 값이 완전히 같은 값을 가지는 열들을 대표 열 하나만 남기고 제거</a:t>
            </a:r>
            <a:endParaRPr lang="en-US" altLang="ko-KR" sz="1600" dirty="0">
              <a:solidFill>
                <a:srgbClr val="242424">
                  <a:alpha val="85098"/>
                </a:srgbClr>
              </a:solidFill>
              <a:ea typeface="Happiness Sans Regular"/>
            </a:endParaRPr>
          </a:p>
          <a:p>
            <a:pPr marL="342900" lvl="0" indent="-342900" algn="just">
              <a:lnSpc>
                <a:spcPct val="116199"/>
              </a:lnSpc>
              <a:buClr>
                <a:srgbClr val="242424"/>
              </a:buClr>
              <a:buFont typeface="Arial"/>
              <a:buChar char="●"/>
            </a:pPr>
            <a:r>
              <a:rPr lang="ko-KR" altLang="en-US" sz="1600" dirty="0">
                <a:solidFill>
                  <a:srgbClr val="242424">
                    <a:alpha val="85098"/>
                  </a:srgbClr>
                </a:solidFill>
                <a:ea typeface="Happiness Sans Regular"/>
              </a:rPr>
              <a:t>수기 데이터를 활용하기 위해 </a:t>
            </a:r>
            <a:r>
              <a:rPr lang="en-US" altLang="ko-KR" sz="1600" dirty="0">
                <a:solidFill>
                  <a:srgbClr val="242424">
                    <a:alpha val="85098"/>
                  </a:srgbClr>
                </a:solidFill>
                <a:ea typeface="Happiness Sans Regular"/>
              </a:rPr>
              <a:t>Date </a:t>
            </a:r>
            <a:r>
              <a:rPr lang="ko-KR" altLang="en-US" sz="1600" dirty="0">
                <a:solidFill>
                  <a:srgbClr val="242424">
                    <a:alpha val="85098"/>
                  </a:srgbClr>
                </a:solidFill>
                <a:ea typeface="Happiness Sans Regular"/>
              </a:rPr>
              <a:t>컬럼에서 월</a:t>
            </a:r>
            <a:r>
              <a:rPr lang="en-US" altLang="ko-KR" sz="1600" dirty="0">
                <a:solidFill>
                  <a:srgbClr val="242424">
                    <a:alpha val="85098"/>
                  </a:srgbClr>
                </a:solidFill>
                <a:ea typeface="Happiness Sans Regular"/>
              </a:rPr>
              <a:t>/</a:t>
            </a:r>
            <a:r>
              <a:rPr lang="ko-KR" altLang="en-US" sz="1600" dirty="0">
                <a:solidFill>
                  <a:srgbClr val="242424">
                    <a:alpha val="85098"/>
                  </a:srgbClr>
                </a:solidFill>
                <a:ea typeface="Happiness Sans Regular"/>
              </a:rPr>
              <a:t>일</a:t>
            </a:r>
            <a:r>
              <a:rPr lang="en-US" altLang="ko-KR" sz="1600" dirty="0">
                <a:solidFill>
                  <a:srgbClr val="242424">
                    <a:alpha val="85098"/>
                  </a:srgbClr>
                </a:solidFill>
                <a:ea typeface="Happiness Sans Regular"/>
              </a:rPr>
              <a:t>/</a:t>
            </a:r>
            <a:r>
              <a:rPr lang="ko-KR" altLang="en-US" sz="1600" dirty="0">
                <a:solidFill>
                  <a:srgbClr val="242424">
                    <a:alpha val="85098"/>
                  </a:srgbClr>
                </a:solidFill>
                <a:ea typeface="Happiness Sans Regular"/>
              </a:rPr>
              <a:t>시간 추출</a:t>
            </a:r>
            <a:endParaRPr lang="en-US" altLang="ko-KR" sz="1600" dirty="0">
              <a:solidFill>
                <a:srgbClr val="242424">
                  <a:alpha val="85098"/>
                </a:srgbClr>
              </a:solidFill>
              <a:ea typeface="Happiness Sans Regular"/>
            </a:endParaRPr>
          </a:p>
          <a:p>
            <a:pPr marL="342900" lvl="0" indent="-342900" algn="just">
              <a:lnSpc>
                <a:spcPct val="116199"/>
              </a:lnSpc>
              <a:buClr>
                <a:srgbClr val="242424"/>
              </a:buClr>
              <a:buFont typeface="Arial"/>
              <a:buChar char="●"/>
            </a:pPr>
            <a:r>
              <a:rPr lang="ko-KR" altLang="en-US" sz="1600" dirty="0">
                <a:solidFill>
                  <a:srgbClr val="242424">
                    <a:alpha val="85098"/>
                  </a:srgbClr>
                </a:solidFill>
                <a:ea typeface="Happiness Sans Regular"/>
              </a:rPr>
              <a:t>수기 데이터로 주어진 시간 외의 </a:t>
            </a:r>
            <a:r>
              <a:rPr lang="en-US" altLang="ko-KR" sz="1600" dirty="0">
                <a:solidFill>
                  <a:srgbClr val="242424">
                    <a:alpha val="85098"/>
                  </a:srgbClr>
                </a:solidFill>
                <a:ea typeface="Happiness Sans Regular"/>
              </a:rPr>
              <a:t>hour </a:t>
            </a:r>
            <a:r>
              <a:rPr lang="ko-KR" altLang="en-US" sz="1600" dirty="0">
                <a:solidFill>
                  <a:srgbClr val="242424">
                    <a:alpha val="85098"/>
                  </a:srgbClr>
                </a:solidFill>
                <a:ea typeface="Happiness Sans Regular"/>
              </a:rPr>
              <a:t>값을 갖는 컬럼 분리</a:t>
            </a:r>
          </a:p>
        </p:txBody>
      </p:sp>
      <p:sp>
        <p:nvSpPr>
          <p:cNvPr id="30" name="TextBox 21">
            <a:extLst>
              <a:ext uri="{FF2B5EF4-FFF2-40B4-BE49-F238E27FC236}">
                <a16:creationId xmlns:a16="http://schemas.microsoft.com/office/drawing/2014/main" id="{751C45B8-15B0-5B2B-DD9E-8644B1226C4C}"/>
              </a:ext>
            </a:extLst>
          </p:cNvPr>
          <p:cNvSpPr txBox="1"/>
          <p:nvPr/>
        </p:nvSpPr>
        <p:spPr>
          <a:xfrm>
            <a:off x="1797050" y="4929444"/>
            <a:ext cx="2286000" cy="1104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300" b="0" i="0" u="none" strike="noStrike" spc="-100" dirty="0">
                <a:solidFill>
                  <a:srgbClr val="486EF3"/>
                </a:solidFill>
                <a:latin typeface="Happiness Sans Title"/>
              </a:rPr>
              <a:t>01.</a:t>
            </a:r>
            <a:r>
              <a:rPr lang="en-US" sz="2300" b="0" i="0" u="none" strike="noStrike" spc="-100" dirty="0">
                <a:solidFill>
                  <a:srgbClr val="486EF3"/>
                </a:solidFill>
                <a:latin typeface="Happiness Sans Regular"/>
              </a:rPr>
              <a:t> </a:t>
            </a:r>
          </a:p>
          <a:p>
            <a:pPr lvl="0" algn="l">
              <a:lnSpc>
                <a:spcPct val="99600"/>
              </a:lnSpc>
            </a:pPr>
            <a:r>
              <a:rPr lang="ko-KR" altLang="en-US" sz="2300" b="0" i="0" u="none" strike="noStrike" dirty="0">
                <a:solidFill>
                  <a:srgbClr val="486EF3"/>
                </a:solidFill>
                <a:ea typeface="Happiness Sans Title"/>
              </a:rPr>
              <a:t>사전 프로세싱</a:t>
            </a:r>
            <a:endParaRPr lang="ko-KR" sz="2300" b="0" i="0" u="none" strike="noStrike" dirty="0">
              <a:solidFill>
                <a:srgbClr val="486EF3"/>
              </a:solidFill>
              <a:ea typeface="Happiness Sans Title"/>
            </a:endParaRPr>
          </a:p>
        </p:txBody>
      </p:sp>
      <p:sp>
        <p:nvSpPr>
          <p:cNvPr id="31" name="화살표: 아래쪽 30">
            <a:extLst>
              <a:ext uri="{FF2B5EF4-FFF2-40B4-BE49-F238E27FC236}">
                <a16:creationId xmlns:a16="http://schemas.microsoft.com/office/drawing/2014/main" id="{A1E898B3-E968-978B-29B5-E5EA871F19E1}"/>
              </a:ext>
            </a:extLst>
          </p:cNvPr>
          <p:cNvSpPr/>
          <p:nvPr/>
        </p:nvSpPr>
        <p:spPr>
          <a:xfrm>
            <a:off x="6800850" y="3987800"/>
            <a:ext cx="533400" cy="83820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33528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10198100"/>
            <a:ext cx="18338800" cy="101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0"/>
            <a:ext cx="18338800" cy="1016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787400" y="711200"/>
            <a:ext cx="46736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800" b="1" i="0" u="none" strike="noStrike">
                <a:solidFill>
                  <a:srgbClr val="486EF3"/>
                </a:solidFill>
                <a:latin typeface="Happiness Sans Title"/>
              </a:rPr>
              <a:t>02. DATA PROCESSING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6217900" y="800100"/>
            <a:ext cx="13081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200" b="0" i="0" u="none" strike="noStrike" spc="100">
                <a:solidFill>
                  <a:srgbClr val="242424"/>
                </a:solidFill>
                <a:latin typeface="Happiness Sans Regular"/>
              </a:rPr>
              <a:t>Team AI mens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11200" y="1079500"/>
            <a:ext cx="68072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7200" b="0" i="0" u="none" strike="noStrike" spc="-200">
                <a:solidFill>
                  <a:srgbClr val="242424"/>
                </a:solidFill>
                <a:ea typeface="Happiness Sans Title"/>
              </a:rPr>
              <a:t>데이터</a:t>
            </a:r>
            <a:r>
              <a:rPr lang="en-US" sz="7200" b="0" i="0" u="none" strike="noStrike" spc="-200">
                <a:solidFill>
                  <a:srgbClr val="242424"/>
                </a:solidFill>
                <a:latin typeface="Happiness Sans Title"/>
              </a:rPr>
              <a:t> </a:t>
            </a:r>
            <a:r>
              <a:rPr lang="ko-KR" sz="7200" b="0" i="0" u="none" strike="noStrike" spc="-200">
                <a:solidFill>
                  <a:srgbClr val="242424"/>
                </a:solidFill>
                <a:ea typeface="Happiness Sans Title"/>
              </a:rPr>
              <a:t>프로세싱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400" y="2456315"/>
            <a:ext cx="16764000" cy="65151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3500" y="4419600"/>
            <a:ext cx="15621000" cy="127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3500000">
            <a:off x="16725900" y="3822700"/>
            <a:ext cx="254000" cy="38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8100000">
            <a:off x="16573500" y="3822700"/>
            <a:ext cx="254000" cy="381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788504" y="2234955"/>
            <a:ext cx="123190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500" b="1" i="0" u="none" strike="noStrike" spc="-100" dirty="0">
                <a:solidFill>
                  <a:srgbClr val="242424"/>
                </a:solidFill>
                <a:latin typeface="Happiness Sans Bold"/>
              </a:rPr>
              <a:t>02. </a:t>
            </a:r>
            <a:r>
              <a:rPr lang="ko-KR" altLang="en-US" sz="3500" b="1" i="0" u="none" strike="noStrike" spc="-100" dirty="0">
                <a:solidFill>
                  <a:srgbClr val="242424"/>
                </a:solidFill>
                <a:ea typeface="Happiness Sans Bold"/>
              </a:rPr>
              <a:t>연관 컬럼 생성 및 병합</a:t>
            </a:r>
            <a:endParaRPr lang="en-US" sz="3500" b="1" i="0" u="none" strike="noStrike" spc="-100" dirty="0">
              <a:solidFill>
                <a:srgbClr val="242424"/>
              </a:solidFill>
              <a:latin typeface="Happiness Sans Bold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E13B3DB3-B6D8-D2CE-20C4-3E462D6188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7400" y="3090947"/>
            <a:ext cx="16764000" cy="166670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5C07AEC-203D-3FFF-7CCC-A7C74C0C429F}"/>
              </a:ext>
            </a:extLst>
          </p:cNvPr>
          <p:cNvSpPr txBox="1"/>
          <p:nvPr/>
        </p:nvSpPr>
        <p:spPr>
          <a:xfrm>
            <a:off x="304915" y="4905773"/>
            <a:ext cx="12370744" cy="6059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16199"/>
              </a:lnSpc>
              <a:buClr>
                <a:srgbClr val="242424"/>
              </a:buClr>
              <a:buFont typeface="Arial"/>
              <a:buChar char="●"/>
            </a:pPr>
            <a:r>
              <a:rPr lang="ko-KR" altLang="en-US" sz="2800" b="1" dirty="0">
                <a:solidFill>
                  <a:srgbClr val="242424">
                    <a:alpha val="85098"/>
                  </a:srgbClr>
                </a:solidFill>
                <a:ea typeface="Happiness Sans Regular"/>
              </a:rPr>
              <a:t>각 공정단계</a:t>
            </a:r>
            <a:r>
              <a:rPr lang="en-US" altLang="ko-KR" sz="2800" b="1" dirty="0">
                <a:solidFill>
                  <a:srgbClr val="242424">
                    <a:alpha val="85098"/>
                  </a:srgbClr>
                </a:solidFill>
                <a:ea typeface="Happiness Sans Regular"/>
              </a:rPr>
              <a:t>, </a:t>
            </a:r>
            <a:r>
              <a:rPr lang="ko-KR" altLang="en-US" sz="2800" b="1" dirty="0">
                <a:solidFill>
                  <a:srgbClr val="242424">
                    <a:alpha val="85098"/>
                  </a:srgbClr>
                </a:solidFill>
                <a:ea typeface="Happiness Sans Regular"/>
              </a:rPr>
              <a:t>스테이지의 </a:t>
            </a:r>
            <a:r>
              <a:rPr lang="ko-KR" altLang="en-US" sz="2800" b="1" dirty="0" err="1">
                <a:solidFill>
                  <a:srgbClr val="242424">
                    <a:alpha val="85098"/>
                  </a:srgbClr>
                </a:solidFill>
                <a:ea typeface="Happiness Sans Regular"/>
              </a:rPr>
              <a:t>좌표값</a:t>
            </a:r>
            <a:r>
              <a:rPr lang="en-US" altLang="ko-KR" sz="2800" b="1" dirty="0">
                <a:solidFill>
                  <a:srgbClr val="242424">
                    <a:alpha val="85098"/>
                  </a:srgbClr>
                </a:solidFill>
                <a:ea typeface="Happiness Sans Regular"/>
              </a:rPr>
              <a:t>(POSITION)</a:t>
            </a:r>
            <a:r>
              <a:rPr lang="ko-KR" altLang="en-US" sz="2800" b="1" dirty="0">
                <a:solidFill>
                  <a:srgbClr val="242424">
                    <a:alpha val="85098"/>
                  </a:srgbClr>
                </a:solidFill>
                <a:ea typeface="Happiness Sans Regular"/>
              </a:rPr>
              <a:t>을 하나의 컬럼으로 만듦</a:t>
            </a:r>
            <a:endParaRPr lang="en-US" altLang="ko-KR" sz="2800" b="1" dirty="0">
              <a:solidFill>
                <a:srgbClr val="242424">
                  <a:alpha val="85098"/>
                </a:srgbClr>
              </a:solidFill>
              <a:ea typeface="Happiness Sans Regular"/>
            </a:endParaRPr>
          </a:p>
          <a:p>
            <a:pPr lvl="0" algn="just">
              <a:lnSpc>
                <a:spcPct val="116199"/>
              </a:lnSpc>
              <a:buClr>
                <a:srgbClr val="242424"/>
              </a:buClr>
            </a:pPr>
            <a:r>
              <a:rPr lang="en-US" altLang="ko-KR" sz="2800" b="1" dirty="0">
                <a:solidFill>
                  <a:srgbClr val="242424">
                    <a:alpha val="85098"/>
                  </a:srgbClr>
                </a:solidFill>
                <a:ea typeface="Happiness Sans Regular"/>
              </a:rPr>
              <a:t>- (DAM_X,DAM_Y,DAM_Z);DAM </a:t>
            </a:r>
            <a:r>
              <a:rPr lang="ko-KR" altLang="en-US" sz="2800" b="1" dirty="0">
                <a:solidFill>
                  <a:srgbClr val="242424">
                    <a:alpha val="85098"/>
                  </a:srgbClr>
                </a:solidFill>
                <a:ea typeface="Happiness Sans Regular"/>
              </a:rPr>
              <a:t>기준 </a:t>
            </a:r>
            <a:r>
              <a:rPr lang="en-US" altLang="ko-KR" sz="2800" b="1" dirty="0" err="1">
                <a:solidFill>
                  <a:srgbClr val="242424">
                    <a:alpha val="85098"/>
                  </a:srgbClr>
                </a:solidFill>
                <a:ea typeface="Happiness Sans Regular"/>
              </a:rPr>
              <a:t>x,y,z</a:t>
            </a:r>
            <a:r>
              <a:rPr lang="en-US" altLang="ko-KR" sz="2800" b="1" dirty="0">
                <a:solidFill>
                  <a:srgbClr val="242424">
                    <a:alpha val="85098"/>
                  </a:srgbClr>
                </a:solidFill>
                <a:ea typeface="Happiness Sans Regular"/>
              </a:rPr>
              <a:t> clustering</a:t>
            </a:r>
          </a:p>
          <a:p>
            <a:pPr lvl="0" algn="just">
              <a:lnSpc>
                <a:spcPct val="116199"/>
              </a:lnSpc>
              <a:buClr>
                <a:srgbClr val="242424"/>
              </a:buClr>
            </a:pPr>
            <a:r>
              <a:rPr lang="en-US" altLang="ko-KR" sz="2800" b="1" dirty="0">
                <a:solidFill>
                  <a:srgbClr val="242424">
                    <a:alpha val="85098"/>
                  </a:srgbClr>
                </a:solidFill>
                <a:ea typeface="Happiness Sans Regular"/>
              </a:rPr>
              <a:t>Column related Head, Split it by </a:t>
            </a:r>
          </a:p>
          <a:p>
            <a:pPr lvl="0" algn="just">
              <a:lnSpc>
                <a:spcPct val="116199"/>
              </a:lnSpc>
              <a:buClr>
                <a:srgbClr val="242424"/>
              </a:buClr>
            </a:pPr>
            <a:r>
              <a:rPr lang="en-US" altLang="ko-KR" sz="2800" b="1" dirty="0">
                <a:solidFill>
                  <a:srgbClr val="242424">
                    <a:alpha val="85098"/>
                  </a:srgbClr>
                </a:solidFill>
                <a:ea typeface="Happiness Sans Regular"/>
              </a:rPr>
              <a:t>;Anomaly detection, </a:t>
            </a:r>
            <a:r>
              <a:rPr lang="ko-KR" altLang="en-US" sz="2800" b="1" dirty="0">
                <a:solidFill>
                  <a:srgbClr val="242424">
                    <a:alpha val="85098"/>
                  </a:srgbClr>
                </a:solidFill>
                <a:ea typeface="Happiness Sans Regular"/>
              </a:rPr>
              <a:t>도포나 </a:t>
            </a:r>
            <a:r>
              <a:rPr lang="ko-KR" altLang="en-US" sz="2800" b="1" dirty="0" err="1">
                <a:solidFill>
                  <a:srgbClr val="242424">
                    <a:alpha val="85098"/>
                  </a:srgbClr>
                </a:solidFill>
                <a:ea typeface="Happiness Sans Regular"/>
              </a:rPr>
              <a:t>합착과정에서</a:t>
            </a:r>
            <a:r>
              <a:rPr lang="ko-KR" altLang="en-US" sz="2800" b="1" dirty="0">
                <a:solidFill>
                  <a:srgbClr val="242424">
                    <a:alpha val="85098"/>
                  </a:srgbClr>
                </a:solidFill>
                <a:ea typeface="Happiness Sans Regular"/>
              </a:rPr>
              <a:t> </a:t>
            </a:r>
            <a:r>
              <a:rPr lang="ko-KR" altLang="en-US" sz="2800" b="1" dirty="0" err="1">
                <a:solidFill>
                  <a:srgbClr val="242424">
                    <a:alpha val="85098"/>
                  </a:srgbClr>
                </a:solidFill>
                <a:ea typeface="Happiness Sans Regular"/>
              </a:rPr>
              <a:t>공정축에</a:t>
            </a:r>
            <a:r>
              <a:rPr lang="ko-KR" altLang="en-US" sz="2800" b="1" dirty="0">
                <a:solidFill>
                  <a:srgbClr val="242424">
                    <a:alpha val="85098"/>
                  </a:srgbClr>
                </a:solidFill>
                <a:ea typeface="Happiness Sans Regular"/>
              </a:rPr>
              <a:t> 대한 </a:t>
            </a:r>
            <a:r>
              <a:rPr lang="ko-KR" altLang="en-US" sz="2800" b="1" dirty="0" err="1">
                <a:solidFill>
                  <a:srgbClr val="242424">
                    <a:alpha val="85098"/>
                  </a:srgbClr>
                </a:solidFill>
                <a:ea typeface="Happiness Sans Regular"/>
              </a:rPr>
              <a:t>위치값이</a:t>
            </a:r>
            <a:r>
              <a:rPr lang="ko-KR" altLang="en-US" sz="2800" b="1" dirty="0">
                <a:solidFill>
                  <a:srgbClr val="242424">
                    <a:alpha val="85098"/>
                  </a:srgbClr>
                </a:solidFill>
                <a:ea typeface="Happiness Sans Regular"/>
              </a:rPr>
              <a:t> 중요할 것 </a:t>
            </a:r>
            <a:r>
              <a:rPr lang="en-US" altLang="ko-KR" sz="2800" b="1" dirty="0">
                <a:solidFill>
                  <a:srgbClr val="242424">
                    <a:alpha val="85098"/>
                  </a:srgbClr>
                </a:solidFill>
                <a:ea typeface="Happiness Sans Regular"/>
              </a:rPr>
              <a:t>Assumption.</a:t>
            </a:r>
          </a:p>
          <a:p>
            <a:pPr marL="342900" lvl="0" indent="-342900" algn="just">
              <a:lnSpc>
                <a:spcPct val="116199"/>
              </a:lnSpc>
              <a:buClr>
                <a:srgbClr val="242424"/>
              </a:buClr>
              <a:buFont typeface="Arial"/>
              <a:buChar char="●"/>
            </a:pPr>
            <a:r>
              <a:rPr lang="ko-KR" altLang="en-US" sz="2800" dirty="0">
                <a:solidFill>
                  <a:srgbClr val="242424">
                    <a:alpha val="85098"/>
                  </a:srgbClr>
                </a:solidFill>
                <a:ea typeface="Happiness Sans Regular"/>
              </a:rPr>
              <a:t>접두사 기준 </a:t>
            </a:r>
            <a:r>
              <a:rPr lang="en-US" altLang="ko-KR" sz="2800" dirty="0">
                <a:solidFill>
                  <a:srgbClr val="242424">
                    <a:alpha val="85098"/>
                  </a:srgbClr>
                </a:solidFill>
                <a:ea typeface="Happiness Sans Regular"/>
              </a:rPr>
              <a:t>(</a:t>
            </a:r>
            <a:r>
              <a:rPr lang="ko-KR" altLang="en-US" sz="2800" dirty="0">
                <a:solidFill>
                  <a:srgbClr val="242424">
                    <a:alpha val="85098"/>
                  </a:srgbClr>
                </a:solidFill>
                <a:ea typeface="Happiness Sans Regular"/>
              </a:rPr>
              <a:t>공정 명</a:t>
            </a:r>
            <a:r>
              <a:rPr lang="en-US" altLang="ko-KR" sz="2800" dirty="0">
                <a:solidFill>
                  <a:srgbClr val="242424">
                    <a:alpha val="85098"/>
                  </a:srgbClr>
                </a:solidFill>
                <a:ea typeface="Happiness Sans Regular"/>
              </a:rPr>
              <a:t>), </a:t>
            </a:r>
            <a:r>
              <a:rPr lang="ko-KR" altLang="en-US" sz="2800" dirty="0">
                <a:solidFill>
                  <a:srgbClr val="242424">
                    <a:alpha val="85098"/>
                  </a:srgbClr>
                </a:solidFill>
                <a:ea typeface="Happiness Sans Regular"/>
              </a:rPr>
              <a:t>헤드에 관한 위치정보 병합</a:t>
            </a:r>
            <a:endParaRPr lang="en-US" altLang="ko-KR" sz="2800" dirty="0">
              <a:solidFill>
                <a:srgbClr val="242424">
                  <a:alpha val="85098"/>
                </a:srgbClr>
              </a:solidFill>
              <a:ea typeface="Happiness Sans Regular"/>
            </a:endParaRPr>
          </a:p>
          <a:p>
            <a:pPr lvl="0" algn="just">
              <a:lnSpc>
                <a:spcPct val="116199"/>
              </a:lnSpc>
              <a:buClr>
                <a:srgbClr val="242424"/>
              </a:buClr>
            </a:pPr>
            <a:r>
              <a:rPr lang="en-US" altLang="ko-KR" sz="2800" dirty="0">
                <a:solidFill>
                  <a:srgbClr val="242424">
                    <a:alpha val="85098"/>
                  </a:srgbClr>
                </a:solidFill>
                <a:ea typeface="Happiness Sans Regular"/>
              </a:rPr>
              <a:t>-P1,P2…</a:t>
            </a:r>
          </a:p>
          <a:p>
            <a:pPr marL="342900" lvl="0" indent="-342900" algn="just">
              <a:lnSpc>
                <a:spcPct val="116199"/>
              </a:lnSpc>
              <a:buClr>
                <a:srgbClr val="242424"/>
              </a:buClr>
              <a:buFont typeface="Arial"/>
              <a:buChar char="●"/>
            </a:pPr>
            <a:r>
              <a:rPr lang="ko-KR" altLang="en-US" sz="2800" dirty="0">
                <a:solidFill>
                  <a:srgbClr val="242424">
                    <a:alpha val="85098"/>
                  </a:srgbClr>
                </a:solidFill>
                <a:ea typeface="Happiness Sans Regular"/>
              </a:rPr>
              <a:t>레진 배출 시간 관련 프로세싱</a:t>
            </a:r>
            <a:r>
              <a:rPr lang="en-US" altLang="ko-KR" sz="2800" dirty="0">
                <a:solidFill>
                  <a:srgbClr val="242424">
                    <a:alpha val="85098"/>
                  </a:srgbClr>
                </a:solidFill>
                <a:ea typeface="Happiness Sans Regular"/>
              </a:rPr>
              <a:t> </a:t>
            </a:r>
            <a:r>
              <a:rPr lang="en-US" altLang="ko-KR" sz="2800" dirty="0" err="1">
                <a:solidFill>
                  <a:srgbClr val="242424">
                    <a:alpha val="85098"/>
                  </a:srgbClr>
                </a:solidFill>
                <a:ea typeface="Happiness Sans Regular"/>
              </a:rPr>
              <a:t>Discharge_Time_of_Resin</a:t>
            </a:r>
            <a:endParaRPr lang="en-US" altLang="ko-KR" sz="2800" dirty="0">
              <a:solidFill>
                <a:srgbClr val="242424">
                  <a:alpha val="85098"/>
                </a:srgbClr>
              </a:solidFill>
              <a:ea typeface="Happiness Sans Regular"/>
            </a:endParaRPr>
          </a:p>
          <a:p>
            <a:pPr lvl="0" algn="just">
              <a:lnSpc>
                <a:spcPct val="116199"/>
              </a:lnSpc>
              <a:buClr>
                <a:srgbClr val="242424"/>
              </a:buClr>
            </a:pPr>
            <a:r>
              <a:rPr lang="en-US" altLang="ko-KR" sz="2800" dirty="0">
                <a:solidFill>
                  <a:srgbClr val="242424">
                    <a:alpha val="85098"/>
                  </a:srgbClr>
                </a:solidFill>
                <a:ea typeface="Happiness Sans Regular"/>
              </a:rPr>
              <a:t>-X,Y,Z</a:t>
            </a:r>
          </a:p>
          <a:p>
            <a:pPr lvl="0" algn="just">
              <a:lnSpc>
                <a:spcPct val="116199"/>
              </a:lnSpc>
              <a:buClr>
                <a:srgbClr val="242424"/>
              </a:buClr>
            </a:pPr>
            <a:r>
              <a:rPr lang="en-US" altLang="ko-KR" sz="2800" dirty="0">
                <a:solidFill>
                  <a:srgbClr val="242424">
                    <a:alpha val="85098"/>
                  </a:srgbClr>
                </a:solidFill>
                <a:ea typeface="Happiness Sans Regular"/>
              </a:rPr>
              <a:t>-</a:t>
            </a:r>
          </a:p>
          <a:p>
            <a:pPr marL="342900" lvl="0" indent="-342900" algn="just">
              <a:lnSpc>
                <a:spcPct val="116199"/>
              </a:lnSpc>
              <a:buClr>
                <a:srgbClr val="242424"/>
              </a:buClr>
              <a:buFont typeface="Arial"/>
              <a:buChar char="●"/>
            </a:pPr>
            <a:r>
              <a:rPr lang="ko-KR" altLang="en-US" sz="2800" b="1" dirty="0">
                <a:solidFill>
                  <a:srgbClr val="242424">
                    <a:alpha val="85098"/>
                  </a:srgbClr>
                </a:solidFill>
                <a:ea typeface="Happiness Sans Regular"/>
              </a:rPr>
              <a:t>사전 프로세싱 과정에서 구한 시간차 컬럼 생성</a:t>
            </a:r>
            <a:endParaRPr lang="en-US" altLang="ko-KR" sz="2800" b="1" dirty="0">
              <a:solidFill>
                <a:srgbClr val="242424">
                  <a:alpha val="85098"/>
                </a:srgbClr>
              </a:solidFill>
              <a:ea typeface="Happiness Sans Regular"/>
            </a:endParaRPr>
          </a:p>
          <a:p>
            <a:pPr lvl="0" algn="just">
              <a:lnSpc>
                <a:spcPct val="116199"/>
              </a:lnSpc>
              <a:buClr>
                <a:srgbClr val="242424"/>
              </a:buClr>
            </a:pPr>
            <a:r>
              <a:rPr lang="en-US" altLang="ko-KR" sz="2800" b="1" dirty="0">
                <a:solidFill>
                  <a:srgbClr val="242424">
                    <a:alpha val="85098"/>
                  </a:srgbClr>
                </a:solidFill>
                <a:ea typeface="Happiness Sans Regular"/>
              </a:rPr>
              <a:t>-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A69094EC-B63B-1E8C-2FBB-C05DB3591F0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193174" y="6121400"/>
            <a:ext cx="5403148" cy="171796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7C7B12DD-0148-4035-B7D0-A359D5AB0AB8}"/>
              </a:ext>
            </a:extLst>
          </p:cNvPr>
          <p:cNvSpPr txBox="1"/>
          <p:nvPr/>
        </p:nvSpPr>
        <p:spPr>
          <a:xfrm>
            <a:off x="13106400" y="8976094"/>
            <a:ext cx="91734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https://github.com/microsoft/LightGBM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1579</Words>
  <Application>Microsoft Macintosh PowerPoint</Application>
  <PresentationFormat>Benutzerdefiniert</PresentationFormat>
  <Paragraphs>293</Paragraphs>
  <Slides>15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15</vt:i4>
      </vt:variant>
    </vt:vector>
  </HeadingPairs>
  <TitlesOfParts>
    <vt:vector size="21" baseType="lpstr">
      <vt:lpstr>Happiness Sans Title</vt:lpstr>
      <vt:lpstr>Arial</vt:lpstr>
      <vt:lpstr>Happiness Sans Bold</vt:lpstr>
      <vt:lpstr>Happiness Sans Regular</vt:lpstr>
      <vt:lpstr>Calibri</vt:lpstr>
      <vt:lpstr>Office Theme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cp:lastModifiedBy>김성현</cp:lastModifiedBy>
  <cp:revision>12</cp:revision>
  <dcterms:created xsi:type="dcterms:W3CDTF">2006-08-16T00:00:00Z</dcterms:created>
  <dcterms:modified xsi:type="dcterms:W3CDTF">2024-09-29T13:21:04Z</dcterms:modified>
</cp:coreProperties>
</file>